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  <p:sldId id="328" r:id="rId78"/>
    <p:sldId id="329" r:id="rId79"/>
    <p:sldId id="330" r:id="rId80"/>
    <p:sldId id="331" r:id="rId81"/>
    <p:sldId id="332" r:id="rId82"/>
    <p:sldId id="333" r:id="rId83"/>
    <p:sldId id="334" r:id="rId84"/>
    <p:sldId id="335" r:id="rId85"/>
    <p:sldId id="336" r:id="rId86"/>
    <p:sldId id="337" r:id="rId87"/>
    <p:sldId id="338" r:id="rId88"/>
    <p:sldId id="339" r:id="rId89"/>
    <p:sldId id="340" r:id="rId90"/>
    <p:sldId id="341" r:id="rId91"/>
    <p:sldId id="342" r:id="rId92"/>
    <p:sldId id="343" r:id="rId93"/>
    <p:sldId id="344" r:id="rId94"/>
    <p:sldId id="345" r:id="rId95"/>
    <p:sldId id="346" r:id="rId96"/>
    <p:sldId id="347" r:id="rId97"/>
    <p:sldId id="348" r:id="rId98"/>
    <p:sldId id="349" r:id="rId99"/>
    <p:sldId id="350" r:id="rId100"/>
  </p:sldIdLst>
  <p:sldSz cx="10058400" cy="7772400"/>
  <p:notesSz cx="10058400" cy="7772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Relationship Id="rId67" Type="http://schemas.openxmlformats.org/officeDocument/2006/relationships/slide" Target="slides/slide62.xml"/><Relationship Id="rId68" Type="http://schemas.openxmlformats.org/officeDocument/2006/relationships/slide" Target="slides/slide63.xml"/><Relationship Id="rId69" Type="http://schemas.openxmlformats.org/officeDocument/2006/relationships/slide" Target="slides/slide64.xml"/><Relationship Id="rId70" Type="http://schemas.openxmlformats.org/officeDocument/2006/relationships/slide" Target="slides/slide65.xml"/><Relationship Id="rId71" Type="http://schemas.openxmlformats.org/officeDocument/2006/relationships/slide" Target="slides/slide66.xml"/><Relationship Id="rId72" Type="http://schemas.openxmlformats.org/officeDocument/2006/relationships/slide" Target="slides/slide67.xml"/><Relationship Id="rId73" Type="http://schemas.openxmlformats.org/officeDocument/2006/relationships/slide" Target="slides/slide68.xml"/><Relationship Id="rId74" Type="http://schemas.openxmlformats.org/officeDocument/2006/relationships/slide" Target="slides/slide69.xml"/><Relationship Id="rId75" Type="http://schemas.openxmlformats.org/officeDocument/2006/relationships/slide" Target="slides/slide70.xml"/><Relationship Id="rId76" Type="http://schemas.openxmlformats.org/officeDocument/2006/relationships/slide" Target="slides/slide71.xml"/><Relationship Id="rId77" Type="http://schemas.openxmlformats.org/officeDocument/2006/relationships/slide" Target="slides/slide72.xml"/><Relationship Id="rId78" Type="http://schemas.openxmlformats.org/officeDocument/2006/relationships/slide" Target="slides/slide73.xml"/><Relationship Id="rId79" Type="http://schemas.openxmlformats.org/officeDocument/2006/relationships/slide" Target="slides/slide74.xml"/><Relationship Id="rId80" Type="http://schemas.openxmlformats.org/officeDocument/2006/relationships/slide" Target="slides/slide75.xml"/><Relationship Id="rId81" Type="http://schemas.openxmlformats.org/officeDocument/2006/relationships/slide" Target="slides/slide76.xml"/><Relationship Id="rId82" Type="http://schemas.openxmlformats.org/officeDocument/2006/relationships/slide" Target="slides/slide77.xml"/><Relationship Id="rId83" Type="http://schemas.openxmlformats.org/officeDocument/2006/relationships/slide" Target="slides/slide78.xml"/><Relationship Id="rId84" Type="http://schemas.openxmlformats.org/officeDocument/2006/relationships/slide" Target="slides/slide79.xml"/><Relationship Id="rId85" Type="http://schemas.openxmlformats.org/officeDocument/2006/relationships/slide" Target="slides/slide80.xml"/><Relationship Id="rId86" Type="http://schemas.openxmlformats.org/officeDocument/2006/relationships/slide" Target="slides/slide81.xml"/><Relationship Id="rId87" Type="http://schemas.openxmlformats.org/officeDocument/2006/relationships/slide" Target="slides/slide82.xml"/><Relationship Id="rId88" Type="http://schemas.openxmlformats.org/officeDocument/2006/relationships/slide" Target="slides/slide83.xml"/><Relationship Id="rId89" Type="http://schemas.openxmlformats.org/officeDocument/2006/relationships/slide" Target="slides/slide84.xml"/><Relationship Id="rId90" Type="http://schemas.openxmlformats.org/officeDocument/2006/relationships/slide" Target="slides/slide85.xml"/><Relationship Id="rId91" Type="http://schemas.openxmlformats.org/officeDocument/2006/relationships/slide" Target="slides/slide86.xml"/><Relationship Id="rId92" Type="http://schemas.openxmlformats.org/officeDocument/2006/relationships/slide" Target="slides/slide87.xml"/><Relationship Id="rId93" Type="http://schemas.openxmlformats.org/officeDocument/2006/relationships/slide" Target="slides/slide88.xml"/><Relationship Id="rId94" Type="http://schemas.openxmlformats.org/officeDocument/2006/relationships/slide" Target="slides/slide89.xml"/><Relationship Id="rId95" Type="http://schemas.openxmlformats.org/officeDocument/2006/relationships/slide" Target="slides/slide90.xml"/><Relationship Id="rId96" Type="http://schemas.openxmlformats.org/officeDocument/2006/relationships/slide" Target="slides/slide91.xml"/><Relationship Id="rId97" Type="http://schemas.openxmlformats.org/officeDocument/2006/relationships/slide" Target="slides/slide92.xml"/><Relationship Id="rId98" Type="http://schemas.openxmlformats.org/officeDocument/2006/relationships/slide" Target="slides/slide93.xml"/><Relationship Id="rId99" Type="http://schemas.openxmlformats.org/officeDocument/2006/relationships/slide" Target="slides/slide94.xml"/><Relationship Id="rId100" Type="http://schemas.openxmlformats.org/officeDocument/2006/relationships/slide" Target="slides/slide95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18819" y="1208797"/>
            <a:ext cx="8256270" cy="11626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8819" y="1208797"/>
            <a:ext cx="8254365" cy="7829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07758" y="2042037"/>
            <a:ext cx="8267700" cy="2543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01999" y="3466700"/>
            <a:ext cx="2289175" cy="34036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35" b="1">
                <a:latin typeface="Georgia"/>
                <a:cs typeface="Georgia"/>
              </a:rPr>
              <a:t>Clicker</a:t>
            </a:r>
            <a:r>
              <a:rPr dirty="0" sz="2050" spc="45" b="1">
                <a:latin typeface="Georgia"/>
                <a:cs typeface="Georgia"/>
              </a:rPr>
              <a:t> </a:t>
            </a:r>
            <a:r>
              <a:rPr dirty="0" sz="2050" spc="-70" b="1">
                <a:latin typeface="Georgia"/>
                <a:cs typeface="Georgia"/>
              </a:rPr>
              <a:t>Questions</a:t>
            </a:r>
            <a:endParaRPr sz="2050">
              <a:latin typeface="Georgia"/>
              <a:cs typeface="Georgia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3007944" y="3858926"/>
            <a:ext cx="3677285" cy="202311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algn="ctr" marR="13970">
              <a:lnSpc>
                <a:spcPct val="100000"/>
              </a:lnSpc>
              <a:spcBef>
                <a:spcPts val="114"/>
              </a:spcBef>
            </a:pPr>
            <a:r>
              <a:rPr dirty="0" sz="2050" spc="-105" b="0" i="1">
                <a:latin typeface="Bookman Old Style"/>
                <a:cs typeface="Bookman Old Style"/>
              </a:rPr>
              <a:t>Modern</a:t>
            </a:r>
            <a:r>
              <a:rPr dirty="0" sz="2050" spc="-35" b="0" i="1">
                <a:latin typeface="Bookman Old Style"/>
                <a:cs typeface="Bookman Old Style"/>
              </a:rPr>
              <a:t> </a:t>
            </a:r>
            <a:r>
              <a:rPr dirty="0" sz="2050" spc="-10" b="0" i="1">
                <a:latin typeface="Bookman Old Style"/>
                <a:cs typeface="Bookman Old Style"/>
              </a:rPr>
              <a:t>Physics</a:t>
            </a:r>
            <a:endParaRPr sz="2050">
              <a:latin typeface="Bookman Old Style"/>
              <a:cs typeface="Bookman Old Style"/>
            </a:endParaRPr>
          </a:p>
          <a:p>
            <a:pPr algn="ctr" marL="12065" marR="5080">
              <a:lnSpc>
                <a:spcPct val="101200"/>
              </a:lnSpc>
            </a:pPr>
            <a:r>
              <a:rPr dirty="0" sz="2050">
                <a:latin typeface="Times New Roman"/>
                <a:cs typeface="Times New Roman"/>
              </a:rPr>
              <a:t>Chapter</a:t>
            </a:r>
            <a:r>
              <a:rPr dirty="0" sz="2050" spc="100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7:</a:t>
            </a:r>
            <a:r>
              <a:rPr dirty="0" sz="2050" spc="315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“The</a:t>
            </a:r>
            <a:r>
              <a:rPr dirty="0" sz="2050" spc="105">
                <a:latin typeface="Times New Roman"/>
                <a:cs typeface="Times New Roman"/>
              </a:rPr>
              <a:t> </a:t>
            </a:r>
            <a:r>
              <a:rPr dirty="0" sz="2050" spc="-10">
                <a:latin typeface="Times New Roman"/>
                <a:cs typeface="Times New Roman"/>
              </a:rPr>
              <a:t>Hydrogen</a:t>
            </a:r>
            <a:r>
              <a:rPr dirty="0" sz="2050" spc="100">
                <a:latin typeface="Times New Roman"/>
                <a:cs typeface="Times New Roman"/>
              </a:rPr>
              <a:t> </a:t>
            </a:r>
            <a:r>
              <a:rPr dirty="0" sz="2050" spc="-10">
                <a:latin typeface="Times New Roman"/>
                <a:cs typeface="Times New Roman"/>
              </a:rPr>
              <a:t>Atom” </a:t>
            </a:r>
            <a:r>
              <a:rPr dirty="0" sz="2050">
                <a:latin typeface="Times New Roman"/>
                <a:cs typeface="Times New Roman"/>
              </a:rPr>
              <a:t>Cambridge</a:t>
            </a:r>
            <a:r>
              <a:rPr dirty="0" sz="2050" spc="-60">
                <a:latin typeface="Times New Roman"/>
                <a:cs typeface="Times New Roman"/>
              </a:rPr>
              <a:t> </a:t>
            </a:r>
            <a:r>
              <a:rPr dirty="0" sz="2050" spc="-10">
                <a:latin typeface="Times New Roman"/>
                <a:cs typeface="Times New Roman"/>
              </a:rPr>
              <a:t>University</a:t>
            </a:r>
            <a:r>
              <a:rPr dirty="0" sz="2050" spc="-60">
                <a:latin typeface="Times New Roman"/>
                <a:cs typeface="Times New Roman"/>
              </a:rPr>
              <a:t> </a:t>
            </a:r>
            <a:r>
              <a:rPr dirty="0" sz="2050" spc="-10">
                <a:latin typeface="Times New Roman"/>
                <a:cs typeface="Times New Roman"/>
              </a:rPr>
              <a:t>Press felderbooks.com</a:t>
            </a:r>
            <a:endParaRPr sz="2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735"/>
              </a:spcBef>
            </a:pPr>
            <a:endParaRPr sz="2050">
              <a:latin typeface="Times New Roman"/>
              <a:cs typeface="Times New Roman"/>
            </a:endParaRPr>
          </a:p>
          <a:p>
            <a:pPr algn="ctr" marL="635">
              <a:lnSpc>
                <a:spcPct val="100000"/>
              </a:lnSpc>
            </a:pPr>
            <a:r>
              <a:rPr dirty="0" sz="1400">
                <a:latin typeface="Times New Roman"/>
                <a:cs typeface="Times New Roman"/>
              </a:rPr>
              <a:t>by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Gary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Felder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Kenny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Felder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20687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7.1.</a:t>
            </a:r>
            <a:r>
              <a:rPr dirty="0" sz="1200" spc="25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QUANTUM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NUMBERS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HYDROGEN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ATOM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17780">
              <a:lnSpc>
                <a:spcPct val="101699"/>
              </a:lnSpc>
              <a:spcBef>
                <a:spcPts val="75"/>
              </a:spcBef>
              <a:tabLst>
                <a:tab pos="2361565" algn="l"/>
              </a:tabLst>
            </a:pPr>
            <a:r>
              <a:rPr dirty="0"/>
              <a:t>Which</a:t>
            </a:r>
            <a:r>
              <a:rPr dirty="0" spc="120"/>
              <a:t> </a:t>
            </a:r>
            <a:r>
              <a:rPr dirty="0"/>
              <a:t>of</a:t>
            </a:r>
            <a:r>
              <a:rPr dirty="0" spc="114"/>
              <a:t> </a:t>
            </a:r>
            <a:r>
              <a:rPr dirty="0"/>
              <a:t>the</a:t>
            </a:r>
            <a:r>
              <a:rPr dirty="0" spc="114"/>
              <a:t> </a:t>
            </a:r>
            <a:r>
              <a:rPr dirty="0" spc="-60"/>
              <a:t>following</a:t>
            </a:r>
            <a:r>
              <a:rPr dirty="0" spc="120"/>
              <a:t> </a:t>
            </a:r>
            <a:r>
              <a:rPr dirty="0"/>
              <a:t>is</a:t>
            </a:r>
            <a:r>
              <a:rPr dirty="0" spc="114"/>
              <a:t> </a:t>
            </a:r>
            <a:r>
              <a:rPr dirty="0" spc="-10"/>
              <a:t>definitely</a:t>
            </a:r>
            <a:r>
              <a:rPr dirty="0" spc="114"/>
              <a:t> </a:t>
            </a:r>
            <a:r>
              <a:rPr dirty="0" spc="-30"/>
              <a:t>specified</a:t>
            </a:r>
            <a:r>
              <a:rPr dirty="0" spc="120"/>
              <a:t> </a:t>
            </a:r>
            <a:r>
              <a:rPr dirty="0"/>
              <a:t>in</a:t>
            </a:r>
            <a:r>
              <a:rPr dirty="0" spc="120"/>
              <a:t> </a:t>
            </a:r>
            <a:r>
              <a:rPr dirty="0"/>
              <a:t>a</a:t>
            </a:r>
            <a:r>
              <a:rPr dirty="0" spc="114"/>
              <a:t> </a:t>
            </a:r>
            <a:r>
              <a:rPr dirty="0"/>
              <a:t>hydrogen</a:t>
            </a:r>
            <a:r>
              <a:rPr dirty="0" spc="120"/>
              <a:t> </a:t>
            </a:r>
            <a:r>
              <a:rPr dirty="0" spc="-20"/>
              <a:t>atom </a:t>
            </a:r>
            <a:r>
              <a:rPr dirty="0"/>
              <a:t>eigenstate</a:t>
            </a:r>
            <a:r>
              <a:rPr dirty="0" spc="135"/>
              <a:t> </a:t>
            </a:r>
            <a:r>
              <a:rPr dirty="0" spc="-10">
                <a:latin typeface="Cambria"/>
                <a:cs typeface="Cambria"/>
              </a:rPr>
              <a:t>ψ</a:t>
            </a:r>
            <a:r>
              <a:rPr dirty="0" baseline="-16260" sz="3075" spc="-15">
                <a:latin typeface="Cambria"/>
                <a:cs typeface="Cambria"/>
              </a:rPr>
              <a:t>nlm</a:t>
            </a:r>
            <a:r>
              <a:rPr dirty="0" baseline="-34313" sz="2550" spc="-15">
                <a:latin typeface="Cambria"/>
                <a:cs typeface="Cambria"/>
              </a:rPr>
              <a:t>l</a:t>
            </a:r>
            <a:r>
              <a:rPr dirty="0" sz="2450" spc="-10"/>
              <a:t>?</a:t>
            </a:r>
            <a:r>
              <a:rPr dirty="0" sz="2450"/>
              <a:t>	(Choose</a:t>
            </a:r>
            <a:r>
              <a:rPr dirty="0" sz="2450" spc="50"/>
              <a:t> </a:t>
            </a:r>
            <a:r>
              <a:rPr dirty="0" sz="2450"/>
              <a:t>all</a:t>
            </a:r>
            <a:r>
              <a:rPr dirty="0" sz="2450" spc="50"/>
              <a:t> </a:t>
            </a:r>
            <a:r>
              <a:rPr dirty="0" sz="2450" spc="114"/>
              <a:t>that</a:t>
            </a:r>
            <a:r>
              <a:rPr dirty="0" sz="2450" spc="55"/>
              <a:t> </a:t>
            </a:r>
            <a:r>
              <a:rPr dirty="0" sz="2450" spc="-10"/>
              <a:t>apply.)</a:t>
            </a:r>
            <a:endParaRPr sz="2450">
              <a:latin typeface="Cambria"/>
              <a:cs typeface="Cambria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42037"/>
            <a:ext cx="5516245" cy="306260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 spc="-10">
                <a:latin typeface="Times New Roman"/>
                <a:cs typeface="Times New Roman"/>
              </a:rPr>
              <a:t>Energy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Cambria"/>
                <a:cs typeface="Cambria"/>
              </a:rPr>
              <a:t>z</a:t>
            </a:r>
            <a:r>
              <a:rPr dirty="0" sz="2450">
                <a:latin typeface="Times New Roman"/>
                <a:cs typeface="Times New Roman"/>
              </a:rPr>
              <a:t>-component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linear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momentum</a:t>
            </a:r>
            <a:endParaRPr sz="2450">
              <a:latin typeface="Times New Roman"/>
              <a:cs typeface="Times New Roman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Cambria"/>
                <a:cs typeface="Cambria"/>
              </a:rPr>
              <a:t>z</a:t>
            </a:r>
            <a:r>
              <a:rPr dirty="0" sz="2450">
                <a:latin typeface="Times New Roman"/>
                <a:cs typeface="Times New Roman"/>
              </a:rPr>
              <a:t>-component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angular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momentum</a:t>
            </a:r>
            <a:endParaRPr sz="2450">
              <a:latin typeface="Times New Roman"/>
              <a:cs typeface="Times New Roman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magnitude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linear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momentum</a:t>
            </a:r>
            <a:endParaRPr sz="2450">
              <a:latin typeface="Times New Roman"/>
              <a:cs typeface="Times New Roman"/>
            </a:endParaRPr>
          </a:p>
          <a:p>
            <a:pPr marL="38671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magnitude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angular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momentum</a:t>
            </a:r>
            <a:endParaRPr sz="2450">
              <a:latin typeface="Times New Roman"/>
              <a:cs typeface="Times New Roman"/>
            </a:endParaRPr>
          </a:p>
          <a:p>
            <a:pPr marL="386715" indent="-34163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speed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20687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7.1.</a:t>
            </a:r>
            <a:r>
              <a:rPr dirty="0" sz="1200" spc="25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QUANTUM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NUMBERS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HYDROGEN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ATOM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17780">
              <a:lnSpc>
                <a:spcPct val="101699"/>
              </a:lnSpc>
              <a:spcBef>
                <a:spcPts val="75"/>
              </a:spcBef>
              <a:tabLst>
                <a:tab pos="2361565" algn="l"/>
              </a:tabLst>
            </a:pPr>
            <a:r>
              <a:rPr dirty="0"/>
              <a:t>Which</a:t>
            </a:r>
            <a:r>
              <a:rPr dirty="0" spc="120"/>
              <a:t> </a:t>
            </a:r>
            <a:r>
              <a:rPr dirty="0"/>
              <a:t>of</a:t>
            </a:r>
            <a:r>
              <a:rPr dirty="0" spc="114"/>
              <a:t> </a:t>
            </a:r>
            <a:r>
              <a:rPr dirty="0"/>
              <a:t>the</a:t>
            </a:r>
            <a:r>
              <a:rPr dirty="0" spc="114"/>
              <a:t> </a:t>
            </a:r>
            <a:r>
              <a:rPr dirty="0" spc="-60"/>
              <a:t>following</a:t>
            </a:r>
            <a:r>
              <a:rPr dirty="0" spc="120"/>
              <a:t> </a:t>
            </a:r>
            <a:r>
              <a:rPr dirty="0"/>
              <a:t>is</a:t>
            </a:r>
            <a:r>
              <a:rPr dirty="0" spc="114"/>
              <a:t> </a:t>
            </a:r>
            <a:r>
              <a:rPr dirty="0" spc="-10"/>
              <a:t>definitely</a:t>
            </a:r>
            <a:r>
              <a:rPr dirty="0" spc="114"/>
              <a:t> </a:t>
            </a:r>
            <a:r>
              <a:rPr dirty="0" spc="-30"/>
              <a:t>specified</a:t>
            </a:r>
            <a:r>
              <a:rPr dirty="0" spc="120"/>
              <a:t> </a:t>
            </a:r>
            <a:r>
              <a:rPr dirty="0"/>
              <a:t>in</a:t>
            </a:r>
            <a:r>
              <a:rPr dirty="0" spc="120"/>
              <a:t> </a:t>
            </a:r>
            <a:r>
              <a:rPr dirty="0"/>
              <a:t>a</a:t>
            </a:r>
            <a:r>
              <a:rPr dirty="0" spc="114"/>
              <a:t> </a:t>
            </a:r>
            <a:r>
              <a:rPr dirty="0"/>
              <a:t>hydrogen</a:t>
            </a:r>
            <a:r>
              <a:rPr dirty="0" spc="120"/>
              <a:t> </a:t>
            </a:r>
            <a:r>
              <a:rPr dirty="0" spc="-20"/>
              <a:t>atom </a:t>
            </a:r>
            <a:r>
              <a:rPr dirty="0"/>
              <a:t>eigenstate</a:t>
            </a:r>
            <a:r>
              <a:rPr dirty="0" spc="135"/>
              <a:t> </a:t>
            </a:r>
            <a:r>
              <a:rPr dirty="0" spc="-10">
                <a:latin typeface="Cambria"/>
                <a:cs typeface="Cambria"/>
              </a:rPr>
              <a:t>ψ</a:t>
            </a:r>
            <a:r>
              <a:rPr dirty="0" baseline="-16260" sz="3075" spc="-15">
                <a:latin typeface="Cambria"/>
                <a:cs typeface="Cambria"/>
              </a:rPr>
              <a:t>nlm</a:t>
            </a:r>
            <a:r>
              <a:rPr dirty="0" baseline="-34313" sz="2550" spc="-15">
                <a:latin typeface="Cambria"/>
                <a:cs typeface="Cambria"/>
              </a:rPr>
              <a:t>l</a:t>
            </a:r>
            <a:r>
              <a:rPr dirty="0" sz="2450" spc="-10"/>
              <a:t>?</a:t>
            </a:r>
            <a:r>
              <a:rPr dirty="0" sz="2450"/>
              <a:t>	(Choose</a:t>
            </a:r>
            <a:r>
              <a:rPr dirty="0" sz="2450" spc="50"/>
              <a:t> </a:t>
            </a:r>
            <a:r>
              <a:rPr dirty="0" sz="2450"/>
              <a:t>all</a:t>
            </a:r>
            <a:r>
              <a:rPr dirty="0" sz="2450" spc="50"/>
              <a:t> </a:t>
            </a:r>
            <a:r>
              <a:rPr dirty="0" sz="2450" spc="114"/>
              <a:t>that</a:t>
            </a:r>
            <a:r>
              <a:rPr dirty="0" sz="2450" spc="55"/>
              <a:t> </a:t>
            </a:r>
            <a:r>
              <a:rPr dirty="0" sz="2450" spc="-10"/>
              <a:t>apply.)</a:t>
            </a:r>
            <a:endParaRPr sz="2450">
              <a:latin typeface="Cambria"/>
              <a:cs typeface="Cambria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42037"/>
            <a:ext cx="5523865" cy="368236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 spc="-10">
                <a:latin typeface="Times New Roman"/>
                <a:cs typeface="Times New Roman"/>
              </a:rPr>
              <a:t>Energy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Cambria"/>
                <a:cs typeface="Cambria"/>
              </a:rPr>
              <a:t>z</a:t>
            </a:r>
            <a:r>
              <a:rPr dirty="0" sz="2450">
                <a:latin typeface="Times New Roman"/>
                <a:cs typeface="Times New Roman"/>
              </a:rPr>
              <a:t>-component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linear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momentum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Cambria"/>
                <a:cs typeface="Cambria"/>
              </a:rPr>
              <a:t>z</a:t>
            </a:r>
            <a:r>
              <a:rPr dirty="0" sz="2450">
                <a:latin typeface="Times New Roman"/>
                <a:cs typeface="Times New Roman"/>
              </a:rPr>
              <a:t>-component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angular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momentum</a:t>
            </a:r>
            <a:endParaRPr sz="2450">
              <a:latin typeface="Times New Roman"/>
              <a:cs typeface="Times New Roman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magnitude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linear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momentum</a:t>
            </a:r>
            <a:endParaRPr sz="2450">
              <a:latin typeface="Times New Roman"/>
              <a:cs typeface="Times New Roman"/>
            </a:endParaRPr>
          </a:p>
          <a:p>
            <a:pPr marL="39433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magnitude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angular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momentum</a:t>
            </a:r>
            <a:endParaRPr sz="2450">
              <a:latin typeface="Times New Roman"/>
              <a:cs typeface="Times New Roman"/>
            </a:endParaRPr>
          </a:p>
          <a:p>
            <a:pPr marL="394335" indent="-34163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speed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A,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C,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E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20687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7.1.</a:t>
            </a:r>
            <a:r>
              <a:rPr dirty="0" sz="1200" spc="25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QUANTUM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NUMBERS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HYDROGEN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ATOM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466725" algn="l"/>
                <a:tab pos="1007110" algn="l"/>
                <a:tab pos="1577340" algn="l"/>
                <a:tab pos="2873375" algn="l"/>
                <a:tab pos="3656965" algn="l"/>
                <a:tab pos="5159375" algn="l"/>
                <a:tab pos="5970905" algn="l"/>
                <a:tab pos="6923405" algn="l"/>
                <a:tab pos="7793990" algn="l"/>
              </a:tabLst>
            </a:pPr>
            <a:r>
              <a:rPr dirty="0" spc="-25"/>
              <a:t>Of</a:t>
            </a:r>
            <a:r>
              <a:rPr dirty="0"/>
              <a:t>	</a:t>
            </a:r>
            <a:r>
              <a:rPr dirty="0" spc="-25"/>
              <a:t>the</a:t>
            </a:r>
            <a:r>
              <a:rPr dirty="0"/>
              <a:t>	</a:t>
            </a:r>
            <a:r>
              <a:rPr dirty="0" spc="-20"/>
              <a:t>five</a:t>
            </a:r>
            <a:r>
              <a:rPr dirty="0"/>
              <a:t>	</a:t>
            </a:r>
            <a:r>
              <a:rPr dirty="0" spc="-10"/>
              <a:t>hydrogen</a:t>
            </a:r>
            <a:r>
              <a:rPr dirty="0"/>
              <a:t>	</a:t>
            </a:r>
            <a:r>
              <a:rPr dirty="0" spc="-20"/>
              <a:t>atom</a:t>
            </a:r>
            <a:r>
              <a:rPr dirty="0"/>
              <a:t>	</a:t>
            </a:r>
            <a:r>
              <a:rPr dirty="0" spc="-10"/>
              <a:t>eigenstates</a:t>
            </a:r>
            <a:r>
              <a:rPr dirty="0"/>
              <a:t>	</a:t>
            </a:r>
            <a:r>
              <a:rPr dirty="0" spc="-10"/>
              <a:t>listed</a:t>
            </a:r>
            <a:r>
              <a:rPr dirty="0"/>
              <a:t>	</a:t>
            </a:r>
            <a:r>
              <a:rPr dirty="0" spc="-10"/>
              <a:t>below,</a:t>
            </a:r>
            <a:r>
              <a:rPr dirty="0"/>
              <a:t>	</a:t>
            </a:r>
            <a:r>
              <a:rPr dirty="0" spc="-10"/>
              <a:t>which</a:t>
            </a:r>
            <a:r>
              <a:rPr dirty="0"/>
              <a:t>	</a:t>
            </a:r>
            <a:r>
              <a:rPr dirty="0" spc="-65"/>
              <a:t>two </a:t>
            </a:r>
            <a:r>
              <a:rPr dirty="0"/>
              <a:t>represent</a:t>
            </a:r>
            <a:r>
              <a:rPr dirty="0" spc="145"/>
              <a:t> </a:t>
            </a:r>
            <a:r>
              <a:rPr dirty="0" spc="-10"/>
              <a:t>different</a:t>
            </a:r>
            <a:r>
              <a:rPr dirty="0" spc="145"/>
              <a:t> </a:t>
            </a:r>
            <a:r>
              <a:rPr dirty="0"/>
              <a:t>states</a:t>
            </a:r>
            <a:r>
              <a:rPr dirty="0" spc="150"/>
              <a:t> </a:t>
            </a:r>
            <a:r>
              <a:rPr dirty="0"/>
              <a:t>with</a:t>
            </a:r>
            <a:r>
              <a:rPr dirty="0" spc="145"/>
              <a:t> </a:t>
            </a:r>
            <a:r>
              <a:rPr dirty="0"/>
              <a:t>the</a:t>
            </a:r>
            <a:r>
              <a:rPr dirty="0" spc="145"/>
              <a:t> </a:t>
            </a:r>
            <a:r>
              <a:rPr dirty="0"/>
              <a:t>same</a:t>
            </a:r>
            <a:r>
              <a:rPr dirty="0" spc="145"/>
              <a:t> </a:t>
            </a:r>
            <a:r>
              <a:rPr dirty="0" spc="-10"/>
              <a:t>energy?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89737" y="2102782"/>
            <a:ext cx="1155700" cy="25565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412115" indent="-370205">
              <a:lnSpc>
                <a:spcPct val="100000"/>
              </a:lnSpc>
              <a:spcBef>
                <a:spcPts val="1140"/>
              </a:spcBef>
              <a:buFont typeface="Times New Roman"/>
              <a:buAutoNum type="alphaUcPeriod"/>
              <a:tabLst>
                <a:tab pos="412115" algn="l"/>
              </a:tabLst>
            </a:pPr>
            <a:r>
              <a:rPr dirty="0" baseline="11337" sz="3675" spc="-15">
                <a:latin typeface="Cambria"/>
                <a:cs typeface="Cambria"/>
              </a:rPr>
              <a:t>ψ</a:t>
            </a:r>
            <a:r>
              <a:rPr dirty="0" sz="2050" spc="-10">
                <a:latin typeface="Times New Roman"/>
                <a:cs typeface="Times New Roman"/>
              </a:rPr>
              <a:t>5</a:t>
            </a:r>
            <a:r>
              <a:rPr dirty="0" sz="2050" spc="-10">
                <a:latin typeface="Cambria"/>
                <a:cs typeface="Cambria"/>
              </a:rPr>
              <a:t>,</a:t>
            </a:r>
            <a:r>
              <a:rPr dirty="0" sz="2050" spc="-10">
                <a:latin typeface="Times New Roman"/>
                <a:cs typeface="Times New Roman"/>
              </a:rPr>
              <a:t>2</a:t>
            </a:r>
            <a:r>
              <a:rPr dirty="0" sz="2050" spc="-10">
                <a:latin typeface="Cambria"/>
                <a:cs typeface="Cambria"/>
              </a:rPr>
              <a:t>,</a:t>
            </a:r>
            <a:r>
              <a:rPr dirty="0" sz="2050" spc="-10">
                <a:latin typeface="Times New Roman"/>
                <a:cs typeface="Times New Roman"/>
              </a:rPr>
              <a:t>1</a:t>
            </a:r>
            <a:endParaRPr sz="2050">
              <a:latin typeface="Times New Roman"/>
              <a:cs typeface="Times New Roman"/>
            </a:endParaRPr>
          </a:p>
          <a:p>
            <a:pPr marL="412115" indent="-35814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12115" algn="l"/>
              </a:tabLst>
            </a:pPr>
            <a:r>
              <a:rPr dirty="0" baseline="11337" sz="3675" spc="-15">
                <a:latin typeface="Cambria"/>
                <a:cs typeface="Cambria"/>
              </a:rPr>
              <a:t>ψ</a:t>
            </a:r>
            <a:r>
              <a:rPr dirty="0" sz="2050" spc="-10">
                <a:latin typeface="Times New Roman"/>
                <a:cs typeface="Times New Roman"/>
              </a:rPr>
              <a:t>4</a:t>
            </a:r>
            <a:r>
              <a:rPr dirty="0" sz="2050" spc="-10">
                <a:latin typeface="Cambria"/>
                <a:cs typeface="Cambria"/>
              </a:rPr>
              <a:t>,</a:t>
            </a:r>
            <a:r>
              <a:rPr dirty="0" sz="2050" spc="-10">
                <a:latin typeface="Times New Roman"/>
                <a:cs typeface="Times New Roman"/>
              </a:rPr>
              <a:t>2</a:t>
            </a:r>
            <a:r>
              <a:rPr dirty="0" sz="2050" spc="-10">
                <a:latin typeface="Cambria"/>
                <a:cs typeface="Cambria"/>
              </a:rPr>
              <a:t>,</a:t>
            </a:r>
            <a:r>
              <a:rPr dirty="0" sz="2050" spc="-10">
                <a:latin typeface="Times New Roman"/>
                <a:cs typeface="Times New Roman"/>
              </a:rPr>
              <a:t>1</a:t>
            </a:r>
            <a:endParaRPr sz="2050">
              <a:latin typeface="Times New Roman"/>
              <a:cs typeface="Times New Roman"/>
            </a:endParaRPr>
          </a:p>
          <a:p>
            <a:pPr marL="412115" indent="-36195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12115" algn="l"/>
              </a:tabLst>
            </a:pPr>
            <a:r>
              <a:rPr dirty="0" baseline="11337" sz="3675" spc="-15">
                <a:latin typeface="Cambria"/>
                <a:cs typeface="Cambria"/>
              </a:rPr>
              <a:t>ψ</a:t>
            </a:r>
            <a:r>
              <a:rPr dirty="0" sz="2050" spc="-10">
                <a:latin typeface="Times New Roman"/>
                <a:cs typeface="Times New Roman"/>
              </a:rPr>
              <a:t>4</a:t>
            </a:r>
            <a:r>
              <a:rPr dirty="0" sz="2050" spc="-10">
                <a:latin typeface="Cambria"/>
                <a:cs typeface="Cambria"/>
              </a:rPr>
              <a:t>,</a:t>
            </a:r>
            <a:r>
              <a:rPr dirty="0" sz="2050" spc="-10">
                <a:latin typeface="Times New Roman"/>
                <a:cs typeface="Times New Roman"/>
              </a:rPr>
              <a:t>2</a:t>
            </a:r>
            <a:r>
              <a:rPr dirty="0" sz="2050" spc="-10">
                <a:latin typeface="Cambria"/>
                <a:cs typeface="Cambria"/>
              </a:rPr>
              <a:t>,</a:t>
            </a:r>
            <a:r>
              <a:rPr dirty="0" sz="2050" spc="-10">
                <a:latin typeface="Times New Roman"/>
                <a:cs typeface="Times New Roman"/>
              </a:rPr>
              <a:t>2</a:t>
            </a:r>
            <a:endParaRPr sz="2050">
              <a:latin typeface="Times New Roman"/>
              <a:cs typeface="Times New Roman"/>
            </a:endParaRPr>
          </a:p>
          <a:p>
            <a:pPr marL="412115" indent="-374015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12115" algn="l"/>
              </a:tabLst>
            </a:pPr>
            <a:r>
              <a:rPr dirty="0" baseline="11337" sz="3675" spc="-15">
                <a:latin typeface="Cambria"/>
                <a:cs typeface="Cambria"/>
              </a:rPr>
              <a:t>ψ</a:t>
            </a:r>
            <a:r>
              <a:rPr dirty="0" sz="2050" spc="-10">
                <a:latin typeface="Times New Roman"/>
                <a:cs typeface="Times New Roman"/>
              </a:rPr>
              <a:t>3</a:t>
            </a:r>
            <a:r>
              <a:rPr dirty="0" sz="2050" spc="-10">
                <a:latin typeface="Cambria"/>
                <a:cs typeface="Cambria"/>
              </a:rPr>
              <a:t>,</a:t>
            </a:r>
            <a:r>
              <a:rPr dirty="0" sz="2050" spc="-10">
                <a:latin typeface="Times New Roman"/>
                <a:cs typeface="Times New Roman"/>
              </a:rPr>
              <a:t>0</a:t>
            </a:r>
            <a:r>
              <a:rPr dirty="0" sz="2050" spc="-10">
                <a:latin typeface="Cambria"/>
                <a:cs typeface="Cambria"/>
              </a:rPr>
              <a:t>,</a:t>
            </a:r>
            <a:r>
              <a:rPr dirty="0" sz="2050" spc="-10">
                <a:latin typeface="Times New Roman"/>
                <a:cs typeface="Times New Roman"/>
              </a:rPr>
              <a:t>0</a:t>
            </a:r>
            <a:endParaRPr sz="2050">
              <a:latin typeface="Times New Roman"/>
              <a:cs typeface="Times New Roman"/>
            </a:endParaRPr>
          </a:p>
          <a:p>
            <a:pPr marL="412115" indent="-349885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12115" algn="l"/>
              </a:tabLst>
            </a:pPr>
            <a:r>
              <a:rPr dirty="0" baseline="11337" sz="3675" spc="-15">
                <a:latin typeface="Cambria"/>
                <a:cs typeface="Cambria"/>
              </a:rPr>
              <a:t>ψ</a:t>
            </a:r>
            <a:r>
              <a:rPr dirty="0" sz="2050" spc="-10">
                <a:latin typeface="Times New Roman"/>
                <a:cs typeface="Times New Roman"/>
              </a:rPr>
              <a:t>2</a:t>
            </a:r>
            <a:r>
              <a:rPr dirty="0" sz="2050" spc="-10">
                <a:latin typeface="Cambria"/>
                <a:cs typeface="Cambria"/>
              </a:rPr>
              <a:t>,</a:t>
            </a:r>
            <a:r>
              <a:rPr dirty="0" sz="2050" spc="-10">
                <a:latin typeface="Times New Roman"/>
                <a:cs typeface="Times New Roman"/>
              </a:rPr>
              <a:t>0</a:t>
            </a:r>
            <a:r>
              <a:rPr dirty="0" sz="2050" spc="-10">
                <a:latin typeface="Cambria"/>
                <a:cs typeface="Cambria"/>
              </a:rPr>
              <a:t>,</a:t>
            </a:r>
            <a:r>
              <a:rPr dirty="0" sz="2050" spc="-10">
                <a:latin typeface="Times New Roman"/>
                <a:cs typeface="Times New Roman"/>
              </a:rPr>
              <a:t>0</a:t>
            </a:r>
            <a:endParaRPr sz="20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20687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7.1.</a:t>
            </a:r>
            <a:r>
              <a:rPr dirty="0" sz="1200" spc="25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QUANTUM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NUMBERS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HYDROGEN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ATOM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466725" algn="l"/>
                <a:tab pos="1007110" algn="l"/>
                <a:tab pos="1577340" algn="l"/>
                <a:tab pos="2873375" algn="l"/>
                <a:tab pos="3656965" algn="l"/>
                <a:tab pos="5159375" algn="l"/>
                <a:tab pos="5970905" algn="l"/>
                <a:tab pos="6923405" algn="l"/>
                <a:tab pos="7793990" algn="l"/>
              </a:tabLst>
            </a:pPr>
            <a:r>
              <a:rPr dirty="0" spc="-25"/>
              <a:t>Of</a:t>
            </a:r>
            <a:r>
              <a:rPr dirty="0"/>
              <a:t>	</a:t>
            </a:r>
            <a:r>
              <a:rPr dirty="0" spc="-25"/>
              <a:t>the</a:t>
            </a:r>
            <a:r>
              <a:rPr dirty="0"/>
              <a:t>	</a:t>
            </a:r>
            <a:r>
              <a:rPr dirty="0" spc="-20"/>
              <a:t>five</a:t>
            </a:r>
            <a:r>
              <a:rPr dirty="0"/>
              <a:t>	</a:t>
            </a:r>
            <a:r>
              <a:rPr dirty="0" spc="-10"/>
              <a:t>hydrogen</a:t>
            </a:r>
            <a:r>
              <a:rPr dirty="0"/>
              <a:t>	</a:t>
            </a:r>
            <a:r>
              <a:rPr dirty="0" spc="-20"/>
              <a:t>atom</a:t>
            </a:r>
            <a:r>
              <a:rPr dirty="0"/>
              <a:t>	</a:t>
            </a:r>
            <a:r>
              <a:rPr dirty="0" spc="-10"/>
              <a:t>eigenstates</a:t>
            </a:r>
            <a:r>
              <a:rPr dirty="0"/>
              <a:t>	</a:t>
            </a:r>
            <a:r>
              <a:rPr dirty="0" spc="-10"/>
              <a:t>listed</a:t>
            </a:r>
            <a:r>
              <a:rPr dirty="0"/>
              <a:t>	</a:t>
            </a:r>
            <a:r>
              <a:rPr dirty="0" spc="-10"/>
              <a:t>below,</a:t>
            </a:r>
            <a:r>
              <a:rPr dirty="0"/>
              <a:t>	</a:t>
            </a:r>
            <a:r>
              <a:rPr dirty="0" spc="-10"/>
              <a:t>which</a:t>
            </a:r>
            <a:r>
              <a:rPr dirty="0"/>
              <a:t>	</a:t>
            </a:r>
            <a:r>
              <a:rPr dirty="0" spc="-65"/>
              <a:t>two </a:t>
            </a:r>
            <a:r>
              <a:rPr dirty="0"/>
              <a:t>represent</a:t>
            </a:r>
            <a:r>
              <a:rPr dirty="0" spc="145"/>
              <a:t> </a:t>
            </a:r>
            <a:r>
              <a:rPr dirty="0" spc="-10"/>
              <a:t>different</a:t>
            </a:r>
            <a:r>
              <a:rPr dirty="0" spc="145"/>
              <a:t> </a:t>
            </a:r>
            <a:r>
              <a:rPr dirty="0"/>
              <a:t>states</a:t>
            </a:r>
            <a:r>
              <a:rPr dirty="0" spc="150"/>
              <a:t> </a:t>
            </a:r>
            <a:r>
              <a:rPr dirty="0"/>
              <a:t>with</a:t>
            </a:r>
            <a:r>
              <a:rPr dirty="0" spc="145"/>
              <a:t> </a:t>
            </a:r>
            <a:r>
              <a:rPr dirty="0"/>
              <a:t>the</a:t>
            </a:r>
            <a:r>
              <a:rPr dirty="0" spc="145"/>
              <a:t> </a:t>
            </a:r>
            <a:r>
              <a:rPr dirty="0"/>
              <a:t>same</a:t>
            </a:r>
            <a:r>
              <a:rPr dirty="0" spc="145"/>
              <a:t> </a:t>
            </a:r>
            <a:r>
              <a:rPr dirty="0" spc="-10"/>
              <a:t>energy?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82358" y="2102782"/>
            <a:ext cx="1454150" cy="31153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419734" indent="-370205">
              <a:lnSpc>
                <a:spcPct val="100000"/>
              </a:lnSpc>
              <a:spcBef>
                <a:spcPts val="1140"/>
              </a:spcBef>
              <a:buFont typeface="Times New Roman"/>
              <a:buAutoNum type="alphaUcPeriod"/>
              <a:tabLst>
                <a:tab pos="419734" algn="l"/>
              </a:tabLst>
            </a:pPr>
            <a:r>
              <a:rPr dirty="0" baseline="11337" sz="3675" spc="-15">
                <a:latin typeface="Cambria"/>
                <a:cs typeface="Cambria"/>
              </a:rPr>
              <a:t>ψ</a:t>
            </a:r>
            <a:r>
              <a:rPr dirty="0" sz="2050" spc="-10">
                <a:latin typeface="Times New Roman"/>
                <a:cs typeface="Times New Roman"/>
              </a:rPr>
              <a:t>5</a:t>
            </a:r>
            <a:r>
              <a:rPr dirty="0" sz="2050" spc="-10">
                <a:latin typeface="Cambria"/>
                <a:cs typeface="Cambria"/>
              </a:rPr>
              <a:t>,</a:t>
            </a:r>
            <a:r>
              <a:rPr dirty="0" sz="2050" spc="-10">
                <a:latin typeface="Times New Roman"/>
                <a:cs typeface="Times New Roman"/>
              </a:rPr>
              <a:t>2</a:t>
            </a:r>
            <a:r>
              <a:rPr dirty="0" sz="2050" spc="-10">
                <a:latin typeface="Cambria"/>
                <a:cs typeface="Cambria"/>
              </a:rPr>
              <a:t>,</a:t>
            </a:r>
            <a:r>
              <a:rPr dirty="0" sz="2050" spc="-10">
                <a:latin typeface="Times New Roman"/>
                <a:cs typeface="Times New Roman"/>
              </a:rPr>
              <a:t>1</a:t>
            </a:r>
            <a:endParaRPr sz="2050">
              <a:latin typeface="Times New Roman"/>
              <a:cs typeface="Times New Roman"/>
            </a:endParaRPr>
          </a:p>
          <a:p>
            <a:pPr marL="419734" indent="-35814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19734" algn="l"/>
              </a:tabLst>
            </a:pPr>
            <a:r>
              <a:rPr dirty="0" baseline="11337" sz="3675" spc="-15">
                <a:latin typeface="Cambria"/>
                <a:cs typeface="Cambria"/>
              </a:rPr>
              <a:t>ψ</a:t>
            </a:r>
            <a:r>
              <a:rPr dirty="0" sz="2050" spc="-10">
                <a:latin typeface="Times New Roman"/>
                <a:cs typeface="Times New Roman"/>
              </a:rPr>
              <a:t>4</a:t>
            </a:r>
            <a:r>
              <a:rPr dirty="0" sz="2050" spc="-10">
                <a:latin typeface="Cambria"/>
                <a:cs typeface="Cambria"/>
              </a:rPr>
              <a:t>,</a:t>
            </a:r>
            <a:r>
              <a:rPr dirty="0" sz="2050" spc="-10">
                <a:latin typeface="Times New Roman"/>
                <a:cs typeface="Times New Roman"/>
              </a:rPr>
              <a:t>2</a:t>
            </a:r>
            <a:r>
              <a:rPr dirty="0" sz="2050" spc="-10">
                <a:latin typeface="Cambria"/>
                <a:cs typeface="Cambria"/>
              </a:rPr>
              <a:t>,</a:t>
            </a:r>
            <a:r>
              <a:rPr dirty="0" sz="2050" spc="-10">
                <a:latin typeface="Times New Roman"/>
                <a:cs typeface="Times New Roman"/>
              </a:rPr>
              <a:t>1</a:t>
            </a:r>
            <a:endParaRPr sz="2050">
              <a:latin typeface="Times New Roman"/>
              <a:cs typeface="Times New Roman"/>
            </a:endParaRPr>
          </a:p>
          <a:p>
            <a:pPr marL="419100" indent="-36195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19100" algn="l"/>
              </a:tabLst>
            </a:pPr>
            <a:r>
              <a:rPr dirty="0" baseline="11337" sz="3675" spc="-15">
                <a:latin typeface="Cambria"/>
                <a:cs typeface="Cambria"/>
              </a:rPr>
              <a:t>ψ</a:t>
            </a:r>
            <a:r>
              <a:rPr dirty="0" sz="2050" spc="-10">
                <a:latin typeface="Times New Roman"/>
                <a:cs typeface="Times New Roman"/>
              </a:rPr>
              <a:t>4</a:t>
            </a:r>
            <a:r>
              <a:rPr dirty="0" sz="2050" spc="-10">
                <a:latin typeface="Cambria"/>
                <a:cs typeface="Cambria"/>
              </a:rPr>
              <a:t>,</a:t>
            </a:r>
            <a:r>
              <a:rPr dirty="0" sz="2050" spc="-10">
                <a:latin typeface="Times New Roman"/>
                <a:cs typeface="Times New Roman"/>
              </a:rPr>
              <a:t>2</a:t>
            </a:r>
            <a:r>
              <a:rPr dirty="0" sz="2050" spc="-10">
                <a:latin typeface="Cambria"/>
                <a:cs typeface="Cambria"/>
              </a:rPr>
              <a:t>,</a:t>
            </a:r>
            <a:r>
              <a:rPr dirty="0" sz="2050" spc="-10">
                <a:latin typeface="Times New Roman"/>
                <a:cs typeface="Times New Roman"/>
              </a:rPr>
              <a:t>2</a:t>
            </a:r>
            <a:endParaRPr sz="2050">
              <a:latin typeface="Times New Roman"/>
              <a:cs typeface="Times New Roman"/>
            </a:endParaRPr>
          </a:p>
          <a:p>
            <a:pPr marL="419100" indent="-374015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19100" algn="l"/>
              </a:tabLst>
            </a:pPr>
            <a:r>
              <a:rPr dirty="0" baseline="11337" sz="3675" spc="-15">
                <a:latin typeface="Cambria"/>
                <a:cs typeface="Cambria"/>
              </a:rPr>
              <a:t>ψ</a:t>
            </a:r>
            <a:r>
              <a:rPr dirty="0" sz="2050" spc="-10">
                <a:latin typeface="Times New Roman"/>
                <a:cs typeface="Times New Roman"/>
              </a:rPr>
              <a:t>3</a:t>
            </a:r>
            <a:r>
              <a:rPr dirty="0" sz="2050" spc="-10">
                <a:latin typeface="Cambria"/>
                <a:cs typeface="Cambria"/>
              </a:rPr>
              <a:t>,</a:t>
            </a:r>
            <a:r>
              <a:rPr dirty="0" sz="2050" spc="-10">
                <a:latin typeface="Times New Roman"/>
                <a:cs typeface="Times New Roman"/>
              </a:rPr>
              <a:t>0</a:t>
            </a:r>
            <a:r>
              <a:rPr dirty="0" sz="2050" spc="-10">
                <a:latin typeface="Cambria"/>
                <a:cs typeface="Cambria"/>
              </a:rPr>
              <a:t>,</a:t>
            </a:r>
            <a:r>
              <a:rPr dirty="0" sz="2050" spc="-10">
                <a:latin typeface="Times New Roman"/>
                <a:cs typeface="Times New Roman"/>
              </a:rPr>
              <a:t>0</a:t>
            </a:r>
            <a:endParaRPr sz="2050">
              <a:latin typeface="Times New Roman"/>
              <a:cs typeface="Times New Roman"/>
            </a:endParaRPr>
          </a:p>
          <a:p>
            <a:pPr marL="419734" indent="-349885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19734" algn="l"/>
              </a:tabLst>
            </a:pPr>
            <a:r>
              <a:rPr dirty="0" baseline="11337" sz="3675" spc="-15">
                <a:latin typeface="Cambria"/>
                <a:cs typeface="Cambria"/>
              </a:rPr>
              <a:t>ψ</a:t>
            </a:r>
            <a:r>
              <a:rPr dirty="0" sz="2050" spc="-10">
                <a:latin typeface="Times New Roman"/>
                <a:cs typeface="Times New Roman"/>
              </a:rPr>
              <a:t>2</a:t>
            </a:r>
            <a:r>
              <a:rPr dirty="0" sz="2050" spc="-10">
                <a:latin typeface="Cambria"/>
                <a:cs typeface="Cambria"/>
              </a:rPr>
              <a:t>,</a:t>
            </a:r>
            <a:r>
              <a:rPr dirty="0" sz="2050" spc="-10">
                <a:latin typeface="Times New Roman"/>
                <a:cs typeface="Times New Roman"/>
              </a:rPr>
              <a:t>0</a:t>
            </a:r>
            <a:r>
              <a:rPr dirty="0" sz="2050" spc="-10">
                <a:latin typeface="Cambria"/>
                <a:cs typeface="Cambria"/>
              </a:rPr>
              <a:t>,</a:t>
            </a:r>
            <a:r>
              <a:rPr dirty="0" sz="2050" spc="-10">
                <a:latin typeface="Times New Roman"/>
                <a:cs typeface="Times New Roman"/>
              </a:rPr>
              <a:t>0</a:t>
            </a:r>
            <a:endParaRPr sz="205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1460"/>
              </a:spcBef>
            </a:pPr>
            <a:r>
              <a:rPr dirty="0" sz="2450" spc="-65" b="1">
                <a:latin typeface="Georgia"/>
                <a:cs typeface="Georgia"/>
              </a:rPr>
              <a:t>Solution:</a:t>
            </a:r>
            <a:endParaRPr sz="2450">
              <a:latin typeface="Georgia"/>
              <a:cs typeface="Georgia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2316708" y="4814772"/>
            <a:ext cx="1097915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>
                <a:latin typeface="Times New Roman"/>
                <a:cs typeface="Times New Roman"/>
              </a:rPr>
              <a:t>B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C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20687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7.1.</a:t>
            </a:r>
            <a:r>
              <a:rPr dirty="0" sz="1200" spc="25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QUANTUM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NUMBERS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HYDROGEN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ATOM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3513454" algn="l"/>
              </a:tabLst>
            </a:pPr>
            <a:r>
              <a:rPr dirty="0"/>
              <a:t>Which</a:t>
            </a:r>
            <a:r>
              <a:rPr dirty="0" spc="270"/>
              <a:t> </a:t>
            </a:r>
            <a:r>
              <a:rPr dirty="0"/>
              <a:t>of</a:t>
            </a:r>
            <a:r>
              <a:rPr dirty="0" spc="280"/>
              <a:t> </a:t>
            </a:r>
            <a:r>
              <a:rPr dirty="0"/>
              <a:t>the</a:t>
            </a:r>
            <a:r>
              <a:rPr dirty="0" spc="275"/>
              <a:t> </a:t>
            </a:r>
            <a:r>
              <a:rPr dirty="0" spc="-60"/>
              <a:t>following</a:t>
            </a:r>
            <a:r>
              <a:rPr dirty="0" spc="280"/>
              <a:t> </a:t>
            </a:r>
            <a:r>
              <a:rPr dirty="0"/>
              <a:t>are</a:t>
            </a:r>
            <a:r>
              <a:rPr dirty="0" spc="280"/>
              <a:t> </a:t>
            </a:r>
            <a:r>
              <a:rPr dirty="0"/>
              <a:t>true</a:t>
            </a:r>
            <a:r>
              <a:rPr dirty="0" spc="280"/>
              <a:t> </a:t>
            </a:r>
            <a:r>
              <a:rPr dirty="0"/>
              <a:t>of</a:t>
            </a:r>
            <a:r>
              <a:rPr dirty="0" spc="280"/>
              <a:t> </a:t>
            </a:r>
            <a:r>
              <a:rPr dirty="0"/>
              <a:t>the</a:t>
            </a:r>
            <a:r>
              <a:rPr dirty="0" spc="275"/>
              <a:t> </a:t>
            </a:r>
            <a:r>
              <a:rPr dirty="0"/>
              <a:t>quantum</a:t>
            </a:r>
            <a:r>
              <a:rPr dirty="0" spc="280"/>
              <a:t> </a:t>
            </a:r>
            <a:r>
              <a:rPr dirty="0"/>
              <a:t>number</a:t>
            </a:r>
            <a:r>
              <a:rPr dirty="0" spc="285"/>
              <a:t> </a:t>
            </a:r>
            <a:r>
              <a:rPr dirty="0" spc="80">
                <a:latin typeface="Cambria"/>
                <a:cs typeface="Cambria"/>
              </a:rPr>
              <a:t>n</a:t>
            </a:r>
            <a:r>
              <a:rPr dirty="0" spc="350">
                <a:latin typeface="Cambria"/>
                <a:cs typeface="Cambria"/>
              </a:rPr>
              <a:t> </a:t>
            </a:r>
            <a:r>
              <a:rPr dirty="0"/>
              <a:t>for</a:t>
            </a:r>
            <a:r>
              <a:rPr dirty="0" spc="280"/>
              <a:t> </a:t>
            </a:r>
            <a:r>
              <a:rPr dirty="0" spc="-50"/>
              <a:t>a </a:t>
            </a:r>
            <a:r>
              <a:rPr dirty="0"/>
              <a:t>hydrogen</a:t>
            </a:r>
            <a:r>
              <a:rPr dirty="0" spc="105"/>
              <a:t> </a:t>
            </a:r>
            <a:r>
              <a:rPr dirty="0"/>
              <a:t>atom</a:t>
            </a:r>
            <a:r>
              <a:rPr dirty="0" spc="114"/>
              <a:t> </a:t>
            </a:r>
            <a:r>
              <a:rPr dirty="0" spc="-10"/>
              <a:t>eigenstate?</a:t>
            </a:r>
            <a:r>
              <a:rPr dirty="0"/>
              <a:t>	(Choose</a:t>
            </a:r>
            <a:r>
              <a:rPr dirty="0" spc="50"/>
              <a:t> </a:t>
            </a:r>
            <a:r>
              <a:rPr dirty="0"/>
              <a:t>all</a:t>
            </a:r>
            <a:r>
              <a:rPr dirty="0" spc="50"/>
              <a:t> </a:t>
            </a:r>
            <a:r>
              <a:rPr dirty="0" spc="114"/>
              <a:t>that</a:t>
            </a:r>
            <a:r>
              <a:rPr dirty="0" spc="50"/>
              <a:t> </a:t>
            </a:r>
            <a:r>
              <a:rPr dirty="0" spc="-1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2437" y="2042037"/>
            <a:ext cx="7029450" cy="25565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94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9415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never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bigger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Lucida Sans Unicode"/>
                <a:cs typeface="Lucida Sans Unicode"/>
              </a:rPr>
              <a:t>ℏ</a:t>
            </a:r>
            <a:r>
              <a:rPr dirty="0" sz="2450" spc="-2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3994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9415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must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always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integer.</a:t>
            </a:r>
            <a:endParaRPr sz="2450">
              <a:latin typeface="Times New Roman"/>
              <a:cs typeface="Times New Roman"/>
            </a:endParaRPr>
          </a:p>
          <a:p>
            <a:pPr marL="3994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9415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never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prime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number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greater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2.</a:t>
            </a:r>
            <a:endParaRPr sz="2450">
              <a:latin typeface="Times New Roman"/>
              <a:cs typeface="Times New Roman"/>
            </a:endParaRPr>
          </a:p>
          <a:p>
            <a:pPr marL="3994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9415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must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between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quantum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numbers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Cambria"/>
                <a:cs typeface="Cambria"/>
              </a:rPr>
              <a:t>m</a:t>
            </a:r>
            <a:r>
              <a:rPr dirty="0" baseline="-16260" sz="3075" spc="82">
                <a:latin typeface="Cambria"/>
                <a:cs typeface="Cambria"/>
              </a:rPr>
              <a:t>l</a:t>
            </a:r>
            <a:r>
              <a:rPr dirty="0" baseline="-16260" sz="3075" spc="660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 spc="25">
                <a:latin typeface="Cambria"/>
                <a:cs typeface="Cambria"/>
              </a:rPr>
              <a:t>l</a:t>
            </a:r>
            <a:r>
              <a:rPr dirty="0" sz="2450" spc="2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39941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9415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tells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electron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40">
                <a:latin typeface="Times New Roman"/>
                <a:cs typeface="Times New Roman"/>
              </a:rPr>
              <a:t>state.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20687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7.1.</a:t>
            </a:r>
            <a:r>
              <a:rPr dirty="0" sz="1200" spc="25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QUANTUM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NUMBERS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HYDROGEN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ATOM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3513454" algn="l"/>
              </a:tabLst>
            </a:pPr>
            <a:r>
              <a:rPr dirty="0"/>
              <a:t>Which</a:t>
            </a:r>
            <a:r>
              <a:rPr dirty="0" spc="270"/>
              <a:t> </a:t>
            </a:r>
            <a:r>
              <a:rPr dirty="0"/>
              <a:t>of</a:t>
            </a:r>
            <a:r>
              <a:rPr dirty="0" spc="280"/>
              <a:t> </a:t>
            </a:r>
            <a:r>
              <a:rPr dirty="0"/>
              <a:t>the</a:t>
            </a:r>
            <a:r>
              <a:rPr dirty="0" spc="275"/>
              <a:t> </a:t>
            </a:r>
            <a:r>
              <a:rPr dirty="0" spc="-60"/>
              <a:t>following</a:t>
            </a:r>
            <a:r>
              <a:rPr dirty="0" spc="280"/>
              <a:t> </a:t>
            </a:r>
            <a:r>
              <a:rPr dirty="0"/>
              <a:t>are</a:t>
            </a:r>
            <a:r>
              <a:rPr dirty="0" spc="280"/>
              <a:t> </a:t>
            </a:r>
            <a:r>
              <a:rPr dirty="0"/>
              <a:t>true</a:t>
            </a:r>
            <a:r>
              <a:rPr dirty="0" spc="280"/>
              <a:t> </a:t>
            </a:r>
            <a:r>
              <a:rPr dirty="0"/>
              <a:t>of</a:t>
            </a:r>
            <a:r>
              <a:rPr dirty="0" spc="280"/>
              <a:t> </a:t>
            </a:r>
            <a:r>
              <a:rPr dirty="0"/>
              <a:t>the</a:t>
            </a:r>
            <a:r>
              <a:rPr dirty="0" spc="275"/>
              <a:t> </a:t>
            </a:r>
            <a:r>
              <a:rPr dirty="0"/>
              <a:t>quantum</a:t>
            </a:r>
            <a:r>
              <a:rPr dirty="0" spc="280"/>
              <a:t> </a:t>
            </a:r>
            <a:r>
              <a:rPr dirty="0"/>
              <a:t>number</a:t>
            </a:r>
            <a:r>
              <a:rPr dirty="0" spc="285"/>
              <a:t> </a:t>
            </a:r>
            <a:r>
              <a:rPr dirty="0" spc="80">
                <a:latin typeface="Cambria"/>
                <a:cs typeface="Cambria"/>
              </a:rPr>
              <a:t>n</a:t>
            </a:r>
            <a:r>
              <a:rPr dirty="0" spc="350">
                <a:latin typeface="Cambria"/>
                <a:cs typeface="Cambria"/>
              </a:rPr>
              <a:t> </a:t>
            </a:r>
            <a:r>
              <a:rPr dirty="0"/>
              <a:t>for</a:t>
            </a:r>
            <a:r>
              <a:rPr dirty="0" spc="280"/>
              <a:t> </a:t>
            </a:r>
            <a:r>
              <a:rPr dirty="0" spc="-50"/>
              <a:t>a </a:t>
            </a:r>
            <a:r>
              <a:rPr dirty="0"/>
              <a:t>hydrogen</a:t>
            </a:r>
            <a:r>
              <a:rPr dirty="0" spc="105"/>
              <a:t> </a:t>
            </a:r>
            <a:r>
              <a:rPr dirty="0"/>
              <a:t>atom</a:t>
            </a:r>
            <a:r>
              <a:rPr dirty="0" spc="114"/>
              <a:t> </a:t>
            </a:r>
            <a:r>
              <a:rPr dirty="0" spc="-10"/>
              <a:t>eigenstate?</a:t>
            </a:r>
            <a:r>
              <a:rPr dirty="0"/>
              <a:t>	(Choose</a:t>
            </a:r>
            <a:r>
              <a:rPr dirty="0" spc="50"/>
              <a:t> </a:t>
            </a:r>
            <a:r>
              <a:rPr dirty="0"/>
              <a:t>all</a:t>
            </a:r>
            <a:r>
              <a:rPr dirty="0" spc="50"/>
              <a:t> </a:t>
            </a:r>
            <a:r>
              <a:rPr dirty="0" spc="114"/>
              <a:t>that</a:t>
            </a:r>
            <a:r>
              <a:rPr dirty="0" spc="50"/>
              <a:t> </a:t>
            </a:r>
            <a:r>
              <a:rPr dirty="0" spc="-1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95045" y="2042037"/>
            <a:ext cx="7037070" cy="317627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407034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407034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never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bigger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Lucida Sans Unicode"/>
                <a:cs typeface="Lucida Sans Unicode"/>
              </a:rPr>
              <a:t>ℏ</a:t>
            </a:r>
            <a:r>
              <a:rPr dirty="0" sz="2450" spc="-2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407034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07034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must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always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integer.</a:t>
            </a:r>
            <a:endParaRPr sz="2450">
              <a:latin typeface="Times New Roman"/>
              <a:cs typeface="Times New Roman"/>
            </a:endParaRPr>
          </a:p>
          <a:p>
            <a:pPr marL="4064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06400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never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prime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number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greater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2.</a:t>
            </a:r>
            <a:endParaRPr sz="2450">
              <a:latin typeface="Times New Roman"/>
              <a:cs typeface="Times New Roman"/>
            </a:endParaRPr>
          </a:p>
          <a:p>
            <a:pPr marL="4064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06400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must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between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quantum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numbers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Cambria"/>
                <a:cs typeface="Cambria"/>
              </a:rPr>
              <a:t>m</a:t>
            </a:r>
            <a:r>
              <a:rPr dirty="0" baseline="-16260" sz="3075" spc="82">
                <a:latin typeface="Cambria"/>
                <a:cs typeface="Cambria"/>
              </a:rPr>
              <a:t>l</a:t>
            </a:r>
            <a:r>
              <a:rPr dirty="0" baseline="-16260" sz="3075" spc="660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 spc="25">
                <a:latin typeface="Cambria"/>
                <a:cs typeface="Cambria"/>
              </a:rPr>
              <a:t>l</a:t>
            </a:r>
            <a:r>
              <a:rPr dirty="0" sz="2450" spc="2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407034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07034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tells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electron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40">
                <a:latin typeface="Times New Roman"/>
                <a:cs typeface="Times New Roman"/>
              </a:rPr>
              <a:t>state.</a:t>
            </a:r>
            <a:endParaRPr sz="2450">
              <a:latin typeface="Times New Roman"/>
              <a:cs typeface="Times New Roman"/>
            </a:endParaRPr>
          </a:p>
          <a:p>
            <a:pPr marL="25400">
              <a:lnSpc>
                <a:spcPct val="100000"/>
              </a:lnSpc>
              <a:spcBef>
                <a:spcPts val="1939"/>
              </a:spcBef>
              <a:tabLst>
                <a:tab pos="16338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B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E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20687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7.1.</a:t>
            </a:r>
            <a:r>
              <a:rPr dirty="0" sz="1200" spc="25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QUANTUM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NUMBERS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HYDROGEN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ATOM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08797"/>
            <a:ext cx="828167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Suppose</a:t>
            </a:r>
            <a:r>
              <a:rPr dirty="0" spc="70"/>
              <a:t> </a:t>
            </a:r>
            <a:r>
              <a:rPr dirty="0"/>
              <a:t>a</a:t>
            </a:r>
            <a:r>
              <a:rPr dirty="0" spc="70"/>
              <a:t> </a:t>
            </a:r>
            <a:r>
              <a:rPr dirty="0"/>
              <a:t>hydrogen</a:t>
            </a:r>
            <a:r>
              <a:rPr dirty="0" spc="75"/>
              <a:t> </a:t>
            </a:r>
            <a:r>
              <a:rPr dirty="0"/>
              <a:t>atom</a:t>
            </a:r>
            <a:r>
              <a:rPr dirty="0" spc="70"/>
              <a:t> </a:t>
            </a:r>
            <a:r>
              <a:rPr dirty="0"/>
              <a:t>is</a:t>
            </a:r>
            <a:r>
              <a:rPr dirty="0" spc="70"/>
              <a:t> </a:t>
            </a:r>
            <a:r>
              <a:rPr dirty="0"/>
              <a:t>in</a:t>
            </a:r>
            <a:r>
              <a:rPr dirty="0" spc="65"/>
              <a:t> </a:t>
            </a:r>
            <a:r>
              <a:rPr dirty="0"/>
              <a:t>the</a:t>
            </a:r>
            <a:r>
              <a:rPr dirty="0" spc="70"/>
              <a:t> </a:t>
            </a:r>
            <a:r>
              <a:rPr dirty="0" spc="50"/>
              <a:t>state</a:t>
            </a:r>
            <a:r>
              <a:rPr dirty="0" spc="70"/>
              <a:t> </a:t>
            </a:r>
            <a:r>
              <a:rPr dirty="0">
                <a:latin typeface="Cambria"/>
                <a:cs typeface="Cambria"/>
              </a:rPr>
              <a:t>ψ</a:t>
            </a:r>
            <a:r>
              <a:rPr dirty="0" baseline="-13550" sz="3075"/>
              <a:t>3</a:t>
            </a:r>
            <a:r>
              <a:rPr dirty="0" baseline="-13550" sz="3075">
                <a:latin typeface="Cambria"/>
                <a:cs typeface="Cambria"/>
              </a:rPr>
              <a:t>,</a:t>
            </a:r>
            <a:r>
              <a:rPr dirty="0" baseline="-13550" sz="3075"/>
              <a:t>2</a:t>
            </a:r>
            <a:r>
              <a:rPr dirty="0" baseline="-13550" sz="3075">
                <a:latin typeface="Cambria"/>
                <a:cs typeface="Cambria"/>
              </a:rPr>
              <a:t>,</a:t>
            </a:r>
            <a:r>
              <a:rPr dirty="0" baseline="-13550" sz="3075"/>
              <a:t>1</a:t>
            </a:r>
            <a:r>
              <a:rPr dirty="0" sz="2450"/>
              <a:t>.</a:t>
            </a:r>
            <a:r>
              <a:rPr dirty="0" sz="2450" spc="315"/>
              <a:t> </a:t>
            </a:r>
            <a:r>
              <a:rPr dirty="0" sz="2450" spc="-30"/>
              <a:t>You</a:t>
            </a:r>
            <a:r>
              <a:rPr dirty="0" sz="2450" spc="75"/>
              <a:t> </a:t>
            </a:r>
            <a:r>
              <a:rPr dirty="0" sz="2450"/>
              <a:t>measure</a:t>
            </a:r>
            <a:r>
              <a:rPr dirty="0" sz="2450" spc="70"/>
              <a:t> </a:t>
            </a:r>
            <a:r>
              <a:rPr dirty="0" sz="2450" spc="130">
                <a:latin typeface="Cambria"/>
                <a:cs typeface="Cambria"/>
              </a:rPr>
              <a:t>L</a:t>
            </a:r>
            <a:r>
              <a:rPr dirty="0" baseline="-9485" sz="3075" spc="195">
                <a:latin typeface="Cambria"/>
                <a:cs typeface="Cambria"/>
              </a:rPr>
              <a:t>z</a:t>
            </a:r>
            <a:r>
              <a:rPr dirty="0" sz="2450" spc="130"/>
              <a:t>, </a:t>
            </a:r>
            <a:r>
              <a:rPr dirty="0" sz="2450"/>
              <a:t>then</a:t>
            </a:r>
            <a:r>
              <a:rPr dirty="0" sz="2450" spc="-55"/>
              <a:t> </a:t>
            </a:r>
            <a:r>
              <a:rPr dirty="0" sz="2450"/>
              <a:t>measure</a:t>
            </a:r>
            <a:r>
              <a:rPr dirty="0" sz="2450" spc="-55"/>
              <a:t> </a:t>
            </a:r>
            <a:r>
              <a:rPr dirty="0" sz="2450" spc="175">
                <a:latin typeface="Cambria"/>
                <a:cs typeface="Cambria"/>
              </a:rPr>
              <a:t>L</a:t>
            </a:r>
            <a:r>
              <a:rPr dirty="0" baseline="-9485" sz="3075" spc="262">
                <a:latin typeface="Cambria"/>
                <a:cs typeface="Cambria"/>
              </a:rPr>
              <a:t>x</a:t>
            </a:r>
            <a:r>
              <a:rPr dirty="0" sz="2450" spc="175"/>
              <a:t>,</a:t>
            </a:r>
            <a:r>
              <a:rPr dirty="0" sz="2450" spc="-10"/>
              <a:t> </a:t>
            </a:r>
            <a:r>
              <a:rPr dirty="0" sz="2450"/>
              <a:t>and</a:t>
            </a:r>
            <a:r>
              <a:rPr dirty="0" sz="2450" spc="-55"/>
              <a:t> </a:t>
            </a:r>
            <a:r>
              <a:rPr dirty="0" sz="2450"/>
              <a:t>then</a:t>
            </a:r>
            <a:r>
              <a:rPr dirty="0" sz="2450" spc="-55"/>
              <a:t> </a:t>
            </a:r>
            <a:r>
              <a:rPr dirty="0" sz="2450"/>
              <a:t>measure</a:t>
            </a:r>
            <a:r>
              <a:rPr dirty="0" sz="2450" spc="-60"/>
              <a:t> </a:t>
            </a:r>
            <a:r>
              <a:rPr dirty="0" sz="2450" spc="160">
                <a:latin typeface="Cambria"/>
                <a:cs typeface="Cambria"/>
              </a:rPr>
              <a:t>L</a:t>
            </a:r>
            <a:r>
              <a:rPr dirty="0" baseline="-9485" sz="3075" spc="240">
                <a:latin typeface="Cambria"/>
                <a:cs typeface="Cambria"/>
              </a:rPr>
              <a:t>z</a:t>
            </a:r>
            <a:r>
              <a:rPr dirty="0" baseline="-9485" sz="3075" spc="382">
                <a:latin typeface="Cambria"/>
                <a:cs typeface="Cambria"/>
              </a:rPr>
              <a:t> </a:t>
            </a:r>
            <a:r>
              <a:rPr dirty="0" sz="2450"/>
              <a:t>again.</a:t>
            </a:r>
            <a:r>
              <a:rPr dirty="0" sz="2450" spc="345"/>
              <a:t> </a:t>
            </a:r>
            <a:r>
              <a:rPr dirty="0" sz="2450"/>
              <a:t>Are</a:t>
            </a:r>
            <a:r>
              <a:rPr dirty="0" sz="2450" spc="-55"/>
              <a:t> </a:t>
            </a:r>
            <a:r>
              <a:rPr dirty="0" sz="2450" spc="-45"/>
              <a:t>you</a:t>
            </a:r>
            <a:r>
              <a:rPr dirty="0" sz="2450" spc="-55"/>
              <a:t> </a:t>
            </a:r>
            <a:r>
              <a:rPr dirty="0" sz="2450" spc="-10"/>
              <a:t>guaranteed </a:t>
            </a:r>
            <a:r>
              <a:rPr dirty="0" sz="2450"/>
              <a:t>to</a:t>
            </a:r>
            <a:r>
              <a:rPr dirty="0" sz="2450" spc="110"/>
              <a:t> </a:t>
            </a:r>
            <a:r>
              <a:rPr dirty="0" sz="2450"/>
              <a:t>get</a:t>
            </a:r>
            <a:r>
              <a:rPr dirty="0" sz="2450" spc="114"/>
              <a:t> </a:t>
            </a:r>
            <a:r>
              <a:rPr dirty="0" sz="2450"/>
              <a:t>the</a:t>
            </a:r>
            <a:r>
              <a:rPr dirty="0" sz="2450" spc="110"/>
              <a:t> </a:t>
            </a:r>
            <a:r>
              <a:rPr dirty="0" sz="2450"/>
              <a:t>same</a:t>
            </a:r>
            <a:r>
              <a:rPr dirty="0" sz="2450" spc="110"/>
              <a:t> </a:t>
            </a:r>
            <a:r>
              <a:rPr dirty="0" sz="2450"/>
              <a:t>answer</a:t>
            </a:r>
            <a:r>
              <a:rPr dirty="0" sz="2450" spc="110"/>
              <a:t> </a:t>
            </a:r>
            <a:r>
              <a:rPr dirty="0" sz="2450"/>
              <a:t>for</a:t>
            </a:r>
            <a:r>
              <a:rPr dirty="0" sz="2450" spc="114"/>
              <a:t> </a:t>
            </a:r>
            <a:r>
              <a:rPr dirty="0" sz="2450" spc="160">
                <a:latin typeface="Cambria"/>
                <a:cs typeface="Cambria"/>
              </a:rPr>
              <a:t>L</a:t>
            </a:r>
            <a:r>
              <a:rPr dirty="0" baseline="-9485" sz="3075" spc="240">
                <a:latin typeface="Cambria"/>
                <a:cs typeface="Cambria"/>
              </a:rPr>
              <a:t>z</a:t>
            </a:r>
            <a:r>
              <a:rPr dirty="0" baseline="-9485" sz="3075" spc="615">
                <a:latin typeface="Cambria"/>
                <a:cs typeface="Cambria"/>
              </a:rPr>
              <a:t> </a:t>
            </a:r>
            <a:r>
              <a:rPr dirty="0" sz="2450" spc="55"/>
              <a:t>both</a:t>
            </a:r>
            <a:r>
              <a:rPr dirty="0" sz="2450" spc="110"/>
              <a:t> </a:t>
            </a:r>
            <a:r>
              <a:rPr dirty="0" sz="2450" spc="-10"/>
              <a:t>times?</a:t>
            </a:r>
            <a:endParaRPr sz="245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20687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7.1.</a:t>
            </a:r>
            <a:r>
              <a:rPr dirty="0" sz="1200" spc="25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QUANTUM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NUMBERS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HYDROGEN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ATOM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706119" y="1208797"/>
            <a:ext cx="8281670" cy="116268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 sz="2450">
                <a:latin typeface="Times New Roman"/>
                <a:cs typeface="Times New Roman"/>
              </a:rPr>
              <a:t>Suppose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hydrogen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atom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state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Cambria"/>
                <a:cs typeface="Cambria"/>
              </a:rPr>
              <a:t>ψ</a:t>
            </a:r>
            <a:r>
              <a:rPr dirty="0" baseline="-13550" sz="3075">
                <a:latin typeface="Times New Roman"/>
                <a:cs typeface="Times New Roman"/>
              </a:rPr>
              <a:t>3</a:t>
            </a:r>
            <a:r>
              <a:rPr dirty="0" baseline="-13550" sz="3075">
                <a:latin typeface="Cambria"/>
                <a:cs typeface="Cambria"/>
              </a:rPr>
              <a:t>,</a:t>
            </a:r>
            <a:r>
              <a:rPr dirty="0" baseline="-13550" sz="3075">
                <a:latin typeface="Times New Roman"/>
                <a:cs typeface="Times New Roman"/>
              </a:rPr>
              <a:t>2</a:t>
            </a:r>
            <a:r>
              <a:rPr dirty="0" baseline="-13550" sz="3075">
                <a:latin typeface="Cambria"/>
                <a:cs typeface="Cambria"/>
              </a:rPr>
              <a:t>,</a:t>
            </a:r>
            <a:r>
              <a:rPr dirty="0" baseline="-13550" sz="3075">
                <a:latin typeface="Times New Roman"/>
                <a:cs typeface="Times New Roman"/>
              </a:rPr>
              <a:t>1</a:t>
            </a:r>
            <a:r>
              <a:rPr dirty="0" sz="2450">
                <a:latin typeface="Times New Roman"/>
                <a:cs typeface="Times New Roman"/>
              </a:rPr>
              <a:t>.</a:t>
            </a:r>
            <a:r>
              <a:rPr dirty="0" sz="2450" spc="31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You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measure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130">
                <a:latin typeface="Cambria"/>
                <a:cs typeface="Cambria"/>
              </a:rPr>
              <a:t>L</a:t>
            </a:r>
            <a:r>
              <a:rPr dirty="0" baseline="-9485" sz="3075" spc="195">
                <a:latin typeface="Cambria"/>
                <a:cs typeface="Cambria"/>
              </a:rPr>
              <a:t>z</a:t>
            </a:r>
            <a:r>
              <a:rPr dirty="0" sz="2450" spc="130">
                <a:latin typeface="Times New Roman"/>
                <a:cs typeface="Times New Roman"/>
              </a:rPr>
              <a:t>, </a:t>
            </a:r>
            <a:r>
              <a:rPr dirty="0" sz="2450">
                <a:latin typeface="Times New Roman"/>
                <a:cs typeface="Times New Roman"/>
              </a:rPr>
              <a:t>then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measure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175">
                <a:latin typeface="Cambria"/>
                <a:cs typeface="Cambria"/>
              </a:rPr>
              <a:t>L</a:t>
            </a:r>
            <a:r>
              <a:rPr dirty="0" baseline="-9485" sz="3075" spc="262">
                <a:latin typeface="Cambria"/>
                <a:cs typeface="Cambria"/>
              </a:rPr>
              <a:t>x</a:t>
            </a:r>
            <a:r>
              <a:rPr dirty="0" sz="2450" spc="175">
                <a:latin typeface="Times New Roman"/>
                <a:cs typeface="Times New Roman"/>
              </a:rPr>
              <a:t>,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then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measure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 spc="160">
                <a:latin typeface="Cambria"/>
                <a:cs typeface="Cambria"/>
              </a:rPr>
              <a:t>L</a:t>
            </a:r>
            <a:r>
              <a:rPr dirty="0" baseline="-9485" sz="3075" spc="240">
                <a:latin typeface="Cambria"/>
                <a:cs typeface="Cambria"/>
              </a:rPr>
              <a:t>z</a:t>
            </a:r>
            <a:r>
              <a:rPr dirty="0" baseline="-9485" sz="3075" spc="382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again.</a:t>
            </a:r>
            <a:r>
              <a:rPr dirty="0" sz="2450" spc="3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you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guaranteed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get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answer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160">
                <a:latin typeface="Cambria"/>
                <a:cs typeface="Cambria"/>
              </a:rPr>
              <a:t>L</a:t>
            </a:r>
            <a:r>
              <a:rPr dirty="0" baseline="-9485" sz="3075" spc="240">
                <a:latin typeface="Cambria"/>
                <a:cs typeface="Cambria"/>
              </a:rPr>
              <a:t>z</a:t>
            </a:r>
            <a:r>
              <a:rPr dirty="0" baseline="-9485" sz="3075" spc="615">
                <a:latin typeface="Cambria"/>
                <a:cs typeface="Cambria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both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times?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549968"/>
            <a:ext cx="8267700" cy="78295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23495" marR="5080" indent="-11430">
              <a:lnSpc>
                <a:spcPct val="101699"/>
              </a:lnSpc>
              <a:spcBef>
                <a:spcPts val="75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No.</a:t>
            </a:r>
            <a:r>
              <a:rPr dirty="0" sz="2450" spc="3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have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uncertainty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relationship,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so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certain </a:t>
            </a:r>
            <a:r>
              <a:rPr dirty="0" sz="2450" spc="-45">
                <a:latin typeface="Times New Roman"/>
                <a:cs typeface="Times New Roman"/>
              </a:rPr>
              <a:t>knowledge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one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destroys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certain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knowledge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other.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20687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7.1.</a:t>
            </a:r>
            <a:r>
              <a:rPr dirty="0" sz="1200" spc="25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QUANTUM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NUMBERS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HYDROGEN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ATOM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4456086" y="1336573"/>
            <a:ext cx="144780" cy="0"/>
          </a:xfrm>
          <a:custGeom>
            <a:avLst/>
            <a:gdLst/>
            <a:ahLst/>
            <a:cxnLst/>
            <a:rect l="l" t="t" r="r" b="b"/>
            <a:pathLst>
              <a:path w="144779" h="0">
                <a:moveTo>
                  <a:pt x="0" y="0"/>
                </a:moveTo>
                <a:lnTo>
                  <a:pt x="144373" y="0"/>
                </a:lnTo>
              </a:path>
            </a:pathLst>
          </a:custGeom>
          <a:ln w="125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06119" y="1275802"/>
            <a:ext cx="8280400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The</a:t>
            </a:r>
            <a:r>
              <a:rPr dirty="0" spc="-125"/>
              <a:t> </a:t>
            </a:r>
            <a:r>
              <a:rPr dirty="0"/>
              <a:t>function</a:t>
            </a:r>
            <a:r>
              <a:rPr dirty="0" spc="10"/>
              <a:t> </a:t>
            </a:r>
            <a:r>
              <a:rPr dirty="0" spc="-40"/>
              <a:t>(1</a:t>
            </a:r>
            <a:r>
              <a:rPr dirty="0" spc="-40">
                <a:latin typeface="Cambria"/>
                <a:cs typeface="Cambria"/>
              </a:rPr>
              <a:t>/</a:t>
            </a:r>
            <a:r>
              <a:rPr dirty="0" spc="-40"/>
              <a:t>2)</a:t>
            </a:r>
            <a:r>
              <a:rPr dirty="0" spc="-40">
                <a:latin typeface="Cambria"/>
                <a:cs typeface="Cambria"/>
              </a:rPr>
              <a:t>ψ</a:t>
            </a:r>
            <a:r>
              <a:rPr dirty="0" baseline="-13550" sz="3075" spc="-60"/>
              <a:t>4</a:t>
            </a:r>
            <a:r>
              <a:rPr dirty="0" baseline="-13550" sz="3075" spc="-60">
                <a:latin typeface="Cambria"/>
                <a:cs typeface="Cambria"/>
              </a:rPr>
              <a:t>,</a:t>
            </a:r>
            <a:r>
              <a:rPr dirty="0" baseline="-13550" sz="3075" spc="-60"/>
              <a:t>3</a:t>
            </a:r>
            <a:r>
              <a:rPr dirty="0" baseline="-13550" sz="3075" spc="-60">
                <a:latin typeface="Cambria"/>
                <a:cs typeface="Cambria"/>
              </a:rPr>
              <a:t>,</a:t>
            </a:r>
            <a:r>
              <a:rPr dirty="0" baseline="-13550" sz="3075" spc="-60"/>
              <a:t>1</a:t>
            </a:r>
            <a:r>
              <a:rPr dirty="0" baseline="-13550" sz="3075" spc="-142"/>
              <a:t> </a:t>
            </a:r>
            <a:r>
              <a:rPr dirty="0" sz="2450" spc="80"/>
              <a:t>+(</a:t>
            </a:r>
            <a:r>
              <a:rPr dirty="0" baseline="46485" sz="3675" spc="120" i="1">
                <a:latin typeface="Times New Roman"/>
                <a:cs typeface="Times New Roman"/>
              </a:rPr>
              <a:t>√</a:t>
            </a:r>
            <a:r>
              <a:rPr dirty="0" sz="2450" spc="80"/>
              <a:t>3</a:t>
            </a:r>
            <a:r>
              <a:rPr dirty="0" sz="2450" spc="80">
                <a:latin typeface="Cambria"/>
                <a:cs typeface="Cambria"/>
              </a:rPr>
              <a:t>/</a:t>
            </a:r>
            <a:r>
              <a:rPr dirty="0" sz="2450" spc="80"/>
              <a:t>2)</a:t>
            </a:r>
            <a:r>
              <a:rPr dirty="0" sz="2450" spc="80">
                <a:latin typeface="Cambria"/>
                <a:cs typeface="Cambria"/>
              </a:rPr>
              <a:t>ψ</a:t>
            </a:r>
            <a:r>
              <a:rPr dirty="0" baseline="-13550" sz="3075" spc="120"/>
              <a:t>4</a:t>
            </a:r>
            <a:r>
              <a:rPr dirty="0" baseline="-13550" sz="3075" spc="120">
                <a:latin typeface="Cambria"/>
                <a:cs typeface="Cambria"/>
              </a:rPr>
              <a:t>,</a:t>
            </a:r>
            <a:r>
              <a:rPr dirty="0" baseline="-13550" sz="3075" spc="120"/>
              <a:t>1</a:t>
            </a:r>
            <a:r>
              <a:rPr dirty="0" baseline="-13550" sz="3075" spc="120">
                <a:latin typeface="Cambria"/>
                <a:cs typeface="Cambria"/>
              </a:rPr>
              <a:t>,</a:t>
            </a:r>
            <a:r>
              <a:rPr dirty="0" baseline="-13550" sz="3075" spc="120"/>
              <a:t>0</a:t>
            </a:r>
            <a:r>
              <a:rPr dirty="0" baseline="-13550" sz="3075" spc="247"/>
              <a:t> </a:t>
            </a:r>
            <a:r>
              <a:rPr dirty="0" sz="2450"/>
              <a:t>is</a:t>
            </a:r>
            <a:r>
              <a:rPr dirty="0" sz="2450" spc="10"/>
              <a:t> </a:t>
            </a:r>
            <a:r>
              <a:rPr dirty="0" sz="2450"/>
              <a:t>an eigenstate</a:t>
            </a:r>
            <a:r>
              <a:rPr dirty="0" sz="2450" spc="10"/>
              <a:t> </a:t>
            </a:r>
            <a:r>
              <a:rPr dirty="0" sz="2450" spc="-85"/>
              <a:t>of</a:t>
            </a:r>
            <a:r>
              <a:rPr dirty="0" sz="2450" spc="10"/>
              <a:t> </a:t>
            </a:r>
            <a:r>
              <a:rPr dirty="0" sz="2450" spc="-10"/>
              <a:t>energy, </a:t>
            </a:r>
            <a:r>
              <a:rPr dirty="0" sz="2450" spc="80"/>
              <a:t>but</a:t>
            </a:r>
            <a:r>
              <a:rPr dirty="0" sz="2450" spc="225"/>
              <a:t> </a:t>
            </a:r>
            <a:r>
              <a:rPr dirty="0" sz="2450"/>
              <a:t>not</a:t>
            </a:r>
            <a:r>
              <a:rPr dirty="0" sz="2450" spc="225"/>
              <a:t> </a:t>
            </a:r>
            <a:r>
              <a:rPr dirty="0" sz="2450"/>
              <a:t>of</a:t>
            </a:r>
            <a:r>
              <a:rPr dirty="0" sz="2450" spc="225"/>
              <a:t> </a:t>
            </a:r>
            <a:r>
              <a:rPr dirty="0" sz="2450"/>
              <a:t>angular</a:t>
            </a:r>
            <a:r>
              <a:rPr dirty="0" sz="2450" spc="225"/>
              <a:t> </a:t>
            </a:r>
            <a:r>
              <a:rPr dirty="0" sz="2450"/>
              <a:t>momentum</a:t>
            </a:r>
            <a:r>
              <a:rPr dirty="0" sz="2450" spc="225"/>
              <a:t> </a:t>
            </a:r>
            <a:r>
              <a:rPr dirty="0" sz="2450"/>
              <a:t>magnitude.</a:t>
            </a:r>
            <a:r>
              <a:rPr dirty="0" sz="2450" spc="35"/>
              <a:t>  </a:t>
            </a:r>
            <a:r>
              <a:rPr dirty="0" sz="2450"/>
              <a:t>Is</a:t>
            </a:r>
            <a:r>
              <a:rPr dirty="0" sz="2450" spc="229"/>
              <a:t> </a:t>
            </a:r>
            <a:r>
              <a:rPr dirty="0" sz="2450" spc="65"/>
              <a:t>it</a:t>
            </a:r>
            <a:r>
              <a:rPr dirty="0" sz="2450" spc="220"/>
              <a:t> </a:t>
            </a:r>
            <a:r>
              <a:rPr dirty="0" sz="2450"/>
              <a:t>possible</a:t>
            </a:r>
            <a:r>
              <a:rPr dirty="0" sz="2450" spc="225"/>
              <a:t> </a:t>
            </a:r>
            <a:r>
              <a:rPr dirty="0" sz="2450"/>
              <a:t>to</a:t>
            </a:r>
            <a:r>
              <a:rPr dirty="0" sz="2450" spc="225"/>
              <a:t> </a:t>
            </a:r>
            <a:r>
              <a:rPr dirty="0" sz="2450" spc="-20"/>
              <a:t>have </a:t>
            </a:r>
            <a:r>
              <a:rPr dirty="0" sz="2450"/>
              <a:t>the</a:t>
            </a:r>
            <a:r>
              <a:rPr dirty="0" sz="2450" spc="170"/>
              <a:t> </a:t>
            </a:r>
            <a:r>
              <a:rPr dirty="0" sz="2450"/>
              <a:t>reverse:</a:t>
            </a:r>
            <a:r>
              <a:rPr dirty="0" sz="2450" spc="495"/>
              <a:t> </a:t>
            </a:r>
            <a:r>
              <a:rPr dirty="0" sz="2450"/>
              <a:t>an</a:t>
            </a:r>
            <a:r>
              <a:rPr dirty="0" sz="2450" spc="185"/>
              <a:t> </a:t>
            </a:r>
            <a:r>
              <a:rPr dirty="0" sz="2450"/>
              <a:t>eigenstate</a:t>
            </a:r>
            <a:r>
              <a:rPr dirty="0" sz="2450" spc="185"/>
              <a:t> </a:t>
            </a:r>
            <a:r>
              <a:rPr dirty="0" sz="2450"/>
              <a:t>of</a:t>
            </a:r>
            <a:r>
              <a:rPr dirty="0" sz="2450" spc="185"/>
              <a:t> </a:t>
            </a:r>
            <a:r>
              <a:rPr dirty="0" sz="2450"/>
              <a:t>angular</a:t>
            </a:r>
            <a:r>
              <a:rPr dirty="0" sz="2450" spc="180"/>
              <a:t> </a:t>
            </a:r>
            <a:r>
              <a:rPr dirty="0" sz="2450"/>
              <a:t>momentum</a:t>
            </a:r>
            <a:r>
              <a:rPr dirty="0" sz="2450" spc="180"/>
              <a:t> </a:t>
            </a:r>
            <a:r>
              <a:rPr dirty="0" sz="2450"/>
              <a:t>magnitude</a:t>
            </a:r>
            <a:r>
              <a:rPr dirty="0" sz="2450" spc="180"/>
              <a:t> </a:t>
            </a:r>
            <a:r>
              <a:rPr dirty="0" sz="2450" spc="95"/>
              <a:t>that </a:t>
            </a:r>
            <a:r>
              <a:rPr dirty="0" sz="2450"/>
              <a:t>is</a:t>
            </a:r>
            <a:r>
              <a:rPr dirty="0" sz="2450" spc="105"/>
              <a:t> </a:t>
            </a:r>
            <a:r>
              <a:rPr dirty="0" sz="2450"/>
              <a:t>not</a:t>
            </a:r>
            <a:r>
              <a:rPr dirty="0" sz="2450" spc="100"/>
              <a:t> </a:t>
            </a:r>
            <a:r>
              <a:rPr dirty="0" sz="2450"/>
              <a:t>an</a:t>
            </a:r>
            <a:r>
              <a:rPr dirty="0" sz="2450" spc="105"/>
              <a:t> </a:t>
            </a:r>
            <a:r>
              <a:rPr dirty="0" sz="2450"/>
              <a:t>eigenstate</a:t>
            </a:r>
            <a:r>
              <a:rPr dirty="0" sz="2450" spc="100"/>
              <a:t> </a:t>
            </a:r>
            <a:r>
              <a:rPr dirty="0" sz="2450"/>
              <a:t>of</a:t>
            </a:r>
            <a:r>
              <a:rPr dirty="0" sz="2450" spc="105"/>
              <a:t> </a:t>
            </a:r>
            <a:r>
              <a:rPr dirty="0" sz="2450" spc="-10"/>
              <a:t>energy?</a:t>
            </a:r>
            <a:endParaRPr sz="245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20687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7.1.</a:t>
            </a:r>
            <a:r>
              <a:rPr dirty="0" sz="1200" spc="25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QUANTUM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NUMBERS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HYDROGEN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ATOM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4456086" y="1336573"/>
            <a:ext cx="144780" cy="0"/>
          </a:xfrm>
          <a:custGeom>
            <a:avLst/>
            <a:gdLst/>
            <a:ahLst/>
            <a:cxnLst/>
            <a:rect l="l" t="t" r="r" b="b"/>
            <a:pathLst>
              <a:path w="144779" h="0">
                <a:moveTo>
                  <a:pt x="0" y="0"/>
                </a:moveTo>
                <a:lnTo>
                  <a:pt x="144373" y="0"/>
                </a:lnTo>
              </a:path>
            </a:pathLst>
          </a:custGeom>
          <a:ln w="125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706119" y="1275802"/>
            <a:ext cx="8280400" cy="154241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function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(1</a:t>
            </a:r>
            <a:r>
              <a:rPr dirty="0" sz="2450" spc="-40">
                <a:latin typeface="Cambria"/>
                <a:cs typeface="Cambria"/>
              </a:rPr>
              <a:t>/</a:t>
            </a:r>
            <a:r>
              <a:rPr dirty="0" sz="2450" spc="-40">
                <a:latin typeface="Times New Roman"/>
                <a:cs typeface="Times New Roman"/>
              </a:rPr>
              <a:t>2)</a:t>
            </a:r>
            <a:r>
              <a:rPr dirty="0" sz="2450" spc="-40">
                <a:latin typeface="Cambria"/>
                <a:cs typeface="Cambria"/>
              </a:rPr>
              <a:t>ψ</a:t>
            </a:r>
            <a:r>
              <a:rPr dirty="0" baseline="-13550" sz="3075" spc="-60">
                <a:latin typeface="Times New Roman"/>
                <a:cs typeface="Times New Roman"/>
              </a:rPr>
              <a:t>4</a:t>
            </a:r>
            <a:r>
              <a:rPr dirty="0" baseline="-13550" sz="3075" spc="-60">
                <a:latin typeface="Cambria"/>
                <a:cs typeface="Cambria"/>
              </a:rPr>
              <a:t>,</a:t>
            </a:r>
            <a:r>
              <a:rPr dirty="0" baseline="-13550" sz="3075" spc="-60">
                <a:latin typeface="Times New Roman"/>
                <a:cs typeface="Times New Roman"/>
              </a:rPr>
              <a:t>3</a:t>
            </a:r>
            <a:r>
              <a:rPr dirty="0" baseline="-13550" sz="3075" spc="-60">
                <a:latin typeface="Cambria"/>
                <a:cs typeface="Cambria"/>
              </a:rPr>
              <a:t>,</a:t>
            </a:r>
            <a:r>
              <a:rPr dirty="0" baseline="-13550" sz="3075" spc="-60">
                <a:latin typeface="Times New Roman"/>
                <a:cs typeface="Times New Roman"/>
              </a:rPr>
              <a:t>1</a:t>
            </a:r>
            <a:r>
              <a:rPr dirty="0" baseline="-13550" sz="3075" spc="-142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+(</a:t>
            </a:r>
            <a:r>
              <a:rPr dirty="0" baseline="46485" sz="3675" spc="120" i="1">
                <a:latin typeface="Times New Roman"/>
                <a:cs typeface="Times New Roman"/>
              </a:rPr>
              <a:t>√</a:t>
            </a:r>
            <a:r>
              <a:rPr dirty="0" sz="2450" spc="80">
                <a:latin typeface="Times New Roman"/>
                <a:cs typeface="Times New Roman"/>
              </a:rPr>
              <a:t>3</a:t>
            </a:r>
            <a:r>
              <a:rPr dirty="0" sz="2450" spc="80">
                <a:latin typeface="Cambria"/>
                <a:cs typeface="Cambria"/>
              </a:rPr>
              <a:t>/</a:t>
            </a:r>
            <a:r>
              <a:rPr dirty="0" sz="2450" spc="80">
                <a:latin typeface="Times New Roman"/>
                <a:cs typeface="Times New Roman"/>
              </a:rPr>
              <a:t>2)</a:t>
            </a:r>
            <a:r>
              <a:rPr dirty="0" sz="2450" spc="80">
                <a:latin typeface="Cambria"/>
                <a:cs typeface="Cambria"/>
              </a:rPr>
              <a:t>ψ</a:t>
            </a:r>
            <a:r>
              <a:rPr dirty="0" baseline="-13550" sz="3075" spc="120">
                <a:latin typeface="Times New Roman"/>
                <a:cs typeface="Times New Roman"/>
              </a:rPr>
              <a:t>4</a:t>
            </a:r>
            <a:r>
              <a:rPr dirty="0" baseline="-13550" sz="3075" spc="120">
                <a:latin typeface="Cambria"/>
                <a:cs typeface="Cambria"/>
              </a:rPr>
              <a:t>,</a:t>
            </a:r>
            <a:r>
              <a:rPr dirty="0" baseline="-13550" sz="3075" spc="120">
                <a:latin typeface="Times New Roman"/>
                <a:cs typeface="Times New Roman"/>
              </a:rPr>
              <a:t>1</a:t>
            </a:r>
            <a:r>
              <a:rPr dirty="0" baseline="-13550" sz="3075" spc="120">
                <a:latin typeface="Cambria"/>
                <a:cs typeface="Cambria"/>
              </a:rPr>
              <a:t>,</a:t>
            </a:r>
            <a:r>
              <a:rPr dirty="0" baseline="-13550" sz="3075" spc="120">
                <a:latin typeface="Times New Roman"/>
                <a:cs typeface="Times New Roman"/>
              </a:rPr>
              <a:t>0</a:t>
            </a:r>
            <a:r>
              <a:rPr dirty="0" baseline="-13550" sz="3075" spc="247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 eigenstate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85">
                <a:latin typeface="Times New Roman"/>
                <a:cs typeface="Times New Roman"/>
              </a:rPr>
              <a:t>of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energy,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angular</a:t>
            </a:r>
            <a:r>
              <a:rPr dirty="0" sz="2450" spc="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momentum</a:t>
            </a:r>
            <a:r>
              <a:rPr dirty="0" sz="2450" spc="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magnitude.</a:t>
            </a:r>
            <a:r>
              <a:rPr dirty="0" sz="2450" spc="35">
                <a:latin typeface="Times New Roman"/>
                <a:cs typeface="Times New Roman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2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possible</a:t>
            </a:r>
            <a:r>
              <a:rPr dirty="0" sz="2450" spc="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22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have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reverse:</a:t>
            </a:r>
            <a:r>
              <a:rPr dirty="0" sz="2450" spc="4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eigenstate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angular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momentum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magnitude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 spc="95">
                <a:latin typeface="Times New Roman"/>
                <a:cs typeface="Times New Roman"/>
              </a:rPr>
              <a:t>that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eigenstate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energy?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/>
          <p:nvPr/>
        </p:nvSpPr>
        <p:spPr>
          <a:xfrm>
            <a:off x="6605765" y="3057321"/>
            <a:ext cx="144780" cy="0"/>
          </a:xfrm>
          <a:custGeom>
            <a:avLst/>
            <a:gdLst/>
            <a:ahLst/>
            <a:cxnLst/>
            <a:rect l="l" t="t" r="r" b="b"/>
            <a:pathLst>
              <a:path w="144779" h="0">
                <a:moveTo>
                  <a:pt x="0" y="0"/>
                </a:moveTo>
                <a:lnTo>
                  <a:pt x="144373" y="0"/>
                </a:lnTo>
              </a:path>
            </a:pathLst>
          </a:custGeom>
          <a:ln w="125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695058" y="2996551"/>
            <a:ext cx="8291830" cy="116268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36195" marR="17780" indent="-11430">
              <a:lnSpc>
                <a:spcPct val="101699"/>
              </a:lnSpc>
              <a:spcBef>
                <a:spcPts val="75"/>
              </a:spcBef>
            </a:pPr>
            <a:r>
              <a:rPr dirty="0" sz="2450" b="1">
                <a:latin typeface="Georgia"/>
                <a:cs typeface="Georgia"/>
              </a:rPr>
              <a:t>Solution:</a:t>
            </a:r>
            <a:r>
              <a:rPr dirty="0" sz="2450" spc="155" b="1">
                <a:latin typeface="Georgia"/>
                <a:cs typeface="Georgia"/>
              </a:rPr>
              <a:t>  </a:t>
            </a:r>
            <a:r>
              <a:rPr dirty="0" sz="2450" spc="-55">
                <a:latin typeface="Times New Roman"/>
                <a:cs typeface="Times New Roman"/>
              </a:rPr>
              <a:t>Yes,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example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(1</a:t>
            </a:r>
            <a:r>
              <a:rPr dirty="0" sz="2450" spc="-10">
                <a:latin typeface="Cambria"/>
                <a:cs typeface="Cambria"/>
              </a:rPr>
              <a:t>/</a:t>
            </a:r>
            <a:r>
              <a:rPr dirty="0" sz="2450" spc="-10">
                <a:latin typeface="Times New Roman"/>
                <a:cs typeface="Times New Roman"/>
              </a:rPr>
              <a:t>2)</a:t>
            </a:r>
            <a:r>
              <a:rPr dirty="0" sz="2450" spc="-10">
                <a:latin typeface="Cambria"/>
                <a:cs typeface="Cambria"/>
              </a:rPr>
              <a:t>ψ</a:t>
            </a:r>
            <a:r>
              <a:rPr dirty="0" baseline="-13550" sz="3075" spc="-15">
                <a:latin typeface="Times New Roman"/>
                <a:cs typeface="Times New Roman"/>
              </a:rPr>
              <a:t>4</a:t>
            </a:r>
            <a:r>
              <a:rPr dirty="0" baseline="-13550" sz="3075" spc="-15">
                <a:latin typeface="Cambria"/>
                <a:cs typeface="Cambria"/>
              </a:rPr>
              <a:t>,</a:t>
            </a:r>
            <a:r>
              <a:rPr dirty="0" baseline="-13550" sz="3075" spc="-15">
                <a:latin typeface="Times New Roman"/>
                <a:cs typeface="Times New Roman"/>
              </a:rPr>
              <a:t>1</a:t>
            </a:r>
            <a:r>
              <a:rPr dirty="0" baseline="-13550" sz="3075" spc="-15">
                <a:latin typeface="Cambria"/>
                <a:cs typeface="Cambria"/>
              </a:rPr>
              <a:t>,</a:t>
            </a:r>
            <a:r>
              <a:rPr dirty="0" baseline="-13550" sz="3075" spc="-15">
                <a:latin typeface="Times New Roman"/>
                <a:cs typeface="Times New Roman"/>
              </a:rPr>
              <a:t>1</a:t>
            </a:r>
            <a:r>
              <a:rPr dirty="0" baseline="-13550" sz="3075" spc="-52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+</a:t>
            </a:r>
            <a:r>
              <a:rPr dirty="0" sz="2450" spc="-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</a:t>
            </a:r>
            <a:r>
              <a:rPr dirty="0" baseline="46485" sz="3675" i="1">
                <a:latin typeface="Times New Roman"/>
                <a:cs typeface="Times New Roman"/>
              </a:rPr>
              <a:t>√</a:t>
            </a:r>
            <a:r>
              <a:rPr dirty="0" sz="2450">
                <a:latin typeface="Times New Roman"/>
                <a:cs typeface="Times New Roman"/>
              </a:rPr>
              <a:t>3</a:t>
            </a:r>
            <a:r>
              <a:rPr dirty="0" sz="2450">
                <a:latin typeface="Cambria"/>
                <a:cs typeface="Cambria"/>
              </a:rPr>
              <a:t>/</a:t>
            </a:r>
            <a:r>
              <a:rPr dirty="0" sz="2450">
                <a:latin typeface="Times New Roman"/>
                <a:cs typeface="Times New Roman"/>
              </a:rPr>
              <a:t>2)</a:t>
            </a:r>
            <a:r>
              <a:rPr dirty="0" sz="2450">
                <a:latin typeface="Cambria"/>
                <a:cs typeface="Cambria"/>
              </a:rPr>
              <a:t>ψ</a:t>
            </a:r>
            <a:r>
              <a:rPr dirty="0" baseline="-13550" sz="3075">
                <a:latin typeface="Times New Roman"/>
                <a:cs typeface="Times New Roman"/>
              </a:rPr>
              <a:t>3</a:t>
            </a:r>
            <a:r>
              <a:rPr dirty="0" baseline="-13550" sz="3075">
                <a:latin typeface="Cambria"/>
                <a:cs typeface="Cambria"/>
              </a:rPr>
              <a:t>,</a:t>
            </a:r>
            <a:r>
              <a:rPr dirty="0" baseline="-13550" sz="3075">
                <a:latin typeface="Times New Roman"/>
                <a:cs typeface="Times New Roman"/>
              </a:rPr>
              <a:t>1</a:t>
            </a:r>
            <a:r>
              <a:rPr dirty="0" baseline="-13550" sz="3075">
                <a:latin typeface="Cambria"/>
                <a:cs typeface="Cambria"/>
              </a:rPr>
              <a:t>,</a:t>
            </a:r>
            <a:r>
              <a:rPr dirty="0" baseline="-13550" sz="3075">
                <a:latin typeface="Times New Roman"/>
                <a:cs typeface="Times New Roman"/>
              </a:rPr>
              <a:t>0</a:t>
            </a:r>
            <a:r>
              <a:rPr dirty="0" sz="2450">
                <a:latin typeface="Times New Roman"/>
                <a:cs typeface="Times New Roman"/>
              </a:rPr>
              <a:t>.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gen- </a:t>
            </a:r>
            <a:r>
              <a:rPr dirty="0" sz="2450">
                <a:latin typeface="Times New Roman"/>
                <a:cs typeface="Times New Roman"/>
              </a:rPr>
              <a:t>eral,</a:t>
            </a:r>
            <a:r>
              <a:rPr dirty="0" sz="2450" spc="2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any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superposition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states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24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Cambria"/>
                <a:cs typeface="Cambria"/>
              </a:rPr>
              <a:t>l</a:t>
            </a:r>
            <a:r>
              <a:rPr dirty="0" sz="2450" spc="380">
                <a:latin typeface="Cambria"/>
                <a:cs typeface="Cambria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different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 spc="30">
                <a:latin typeface="Cambria"/>
                <a:cs typeface="Cambria"/>
              </a:rPr>
              <a:t>n </a:t>
            </a:r>
            <a:r>
              <a:rPr dirty="0" sz="2450" spc="-20">
                <a:latin typeface="Times New Roman"/>
                <a:cs typeface="Times New Roman"/>
              </a:rPr>
              <a:t>will</a:t>
            </a:r>
            <a:r>
              <a:rPr dirty="0" sz="2450" spc="-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work.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8819" y="2230144"/>
            <a:ext cx="188150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pc="-85" b="1">
                <a:latin typeface="Georgia"/>
                <a:cs typeface="Georgia"/>
              </a:rPr>
              <a:t>Instructions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41844" y="3145926"/>
            <a:ext cx="8033384" cy="40919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61290" marR="5715" indent="-149225">
              <a:lnSpc>
                <a:spcPct val="100000"/>
              </a:lnSpc>
              <a:spcBef>
                <a:spcPts val="95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These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offered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two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formats: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deck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PowerPoint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slides,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85">
                <a:latin typeface="Times New Roman"/>
                <a:cs typeface="Times New Roman"/>
              </a:rPr>
              <a:t>PDF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file.</a:t>
            </a:r>
            <a:r>
              <a:rPr dirty="0" sz="1200" spc="3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two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files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contain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identical </a:t>
            </a:r>
            <a:r>
              <a:rPr dirty="0" sz="1200">
                <a:latin typeface="Times New Roman"/>
                <a:cs typeface="Times New Roman"/>
              </a:rPr>
              <a:t>contents.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There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similar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files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each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14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chapters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book,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total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28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files.</a:t>
            </a:r>
            <a:endParaRPr sz="1200">
              <a:latin typeface="Times New Roman"/>
              <a:cs typeface="Times New Roman"/>
            </a:endParaRPr>
          </a:p>
          <a:p>
            <a:pPr marL="161925" indent="-149225">
              <a:lnSpc>
                <a:spcPct val="100000"/>
              </a:lnSpc>
              <a:spcBef>
                <a:spcPts val="1005"/>
              </a:spcBef>
              <a:buSzPct val="37500"/>
              <a:buChar char="•"/>
              <a:tabLst>
                <a:tab pos="161925" algn="l"/>
              </a:tabLst>
            </a:pPr>
            <a:r>
              <a:rPr dirty="0" sz="1200">
                <a:latin typeface="Times New Roman"/>
                <a:cs typeface="Times New Roman"/>
              </a:rPr>
              <a:t>Each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marked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“Quick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Check”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“ConcepTest.”</a:t>
            </a:r>
            <a:endParaRPr sz="1200">
              <a:latin typeface="Times New Roman"/>
              <a:cs typeface="Times New Roman"/>
            </a:endParaRPr>
          </a:p>
          <a:p>
            <a:pPr lvl="1" marL="486409" marR="7620" indent="-158115">
              <a:lnSpc>
                <a:spcPct val="100000"/>
              </a:lnSpc>
              <a:spcBef>
                <a:spcPts val="1000"/>
              </a:spcBef>
              <a:buFont typeface="Georgia"/>
              <a:buChar char="–"/>
              <a:tabLst>
                <a:tab pos="48831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Checks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80">
                <a:latin typeface="Times New Roman"/>
                <a:cs typeface="Times New Roman"/>
              </a:rPr>
              <a:t>that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most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students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should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able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correctly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if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they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have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done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reading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or </a:t>
            </a:r>
            <a:r>
              <a:rPr dirty="0" sz="1200" spc="-25">
                <a:latin typeface="Times New Roman"/>
                <a:cs typeface="Times New Roman"/>
              </a:rPr>
              <a:t>	</a:t>
            </a:r>
            <a:r>
              <a:rPr dirty="0" sz="1200" spc="-10">
                <a:latin typeface="Times New Roman"/>
                <a:cs typeface="Times New Roman"/>
              </a:rPr>
              <a:t>followed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lecture.</a:t>
            </a:r>
            <a:r>
              <a:rPr dirty="0" sz="1200" spc="3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them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make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sure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students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where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think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they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before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move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on.</a:t>
            </a:r>
            <a:endParaRPr sz="1200">
              <a:latin typeface="Times New Roman"/>
              <a:cs typeface="Times New Roman"/>
            </a:endParaRPr>
          </a:p>
          <a:p>
            <a:pPr lvl="1" marL="486409" marR="6350" indent="-158115">
              <a:lnSpc>
                <a:spcPct val="100000"/>
              </a:lnSpc>
              <a:spcBef>
                <a:spcPts val="509"/>
              </a:spcBef>
              <a:buFont typeface="Georgia"/>
              <a:buChar char="–"/>
              <a:tabLst>
                <a:tab pos="488315" algn="l"/>
              </a:tabLst>
            </a:pPr>
            <a:r>
              <a:rPr dirty="0" sz="1200">
                <a:latin typeface="Times New Roman"/>
                <a:cs typeface="Times New Roman"/>
              </a:rPr>
              <a:t>ConcepTests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(a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term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coined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by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Eric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Mazur)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intended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stimulate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debate,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so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don’t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want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prep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class </a:t>
            </a:r>
            <a:r>
              <a:rPr dirty="0" sz="1200" spc="-10">
                <a:latin typeface="Times New Roman"/>
                <a:cs typeface="Times New Roman"/>
              </a:rPr>
              <a:t>	</a:t>
            </a:r>
            <a:r>
              <a:rPr dirty="0" sz="1200">
                <a:latin typeface="Times New Roman"/>
                <a:cs typeface="Times New Roman"/>
              </a:rPr>
              <a:t>too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explicitly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before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asking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them.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Ideally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want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between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30%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80%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class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correctly.</a:t>
            </a:r>
            <a:endParaRPr sz="1200">
              <a:latin typeface="Times New Roman"/>
              <a:cs typeface="Times New Roman"/>
            </a:endParaRPr>
          </a:p>
          <a:p>
            <a:pPr algn="just" marL="161290" marR="5715" indent="-149225">
              <a:lnSpc>
                <a:spcPct val="100000"/>
              </a:lnSpc>
              <a:spcBef>
                <a:spcPts val="1005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Either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way,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if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strong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majority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answers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correctly,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can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briefly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discuss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move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on.</a:t>
            </a:r>
            <a:r>
              <a:rPr dirty="0" sz="1200" spc="3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If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many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students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do </a:t>
            </a:r>
            <a:r>
              <a:rPr dirty="0" sz="1200">
                <a:latin typeface="Times New Roman"/>
                <a:cs typeface="Times New Roman"/>
              </a:rPr>
              <a:t>not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correctly,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consider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having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them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talk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briefly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pairs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small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groups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then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vote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again.</a:t>
            </a:r>
            <a:r>
              <a:rPr dirty="0" sz="1200" spc="3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may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surprised </a:t>
            </a:r>
            <a:r>
              <a:rPr dirty="0" sz="1200" spc="75">
                <a:latin typeface="Times New Roman"/>
                <a:cs typeface="Times New Roman"/>
              </a:rPr>
              <a:t>at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how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much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minute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unguided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discussion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improves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hit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rate.</a:t>
            </a:r>
            <a:endParaRPr sz="1200">
              <a:latin typeface="Times New Roman"/>
              <a:cs typeface="Times New Roman"/>
            </a:endParaRPr>
          </a:p>
          <a:p>
            <a:pPr marL="161925" indent="-149225">
              <a:lnSpc>
                <a:spcPct val="100000"/>
              </a:lnSpc>
              <a:spcBef>
                <a:spcPts val="1010"/>
              </a:spcBef>
              <a:buSzPct val="37500"/>
              <a:buChar char="•"/>
              <a:tabLst>
                <a:tab pos="161925" algn="l"/>
              </a:tabLst>
            </a:pPr>
            <a:r>
              <a:rPr dirty="0" sz="1200">
                <a:latin typeface="Times New Roman"/>
                <a:cs typeface="Times New Roman"/>
              </a:rPr>
              <a:t>Each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is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shown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two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slides:</a:t>
            </a:r>
            <a:r>
              <a:rPr dirty="0" sz="1200" spc="3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first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shows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only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question,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second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adds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correct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answer.</a:t>
            </a:r>
            <a:endParaRPr sz="1200">
              <a:latin typeface="Times New Roman"/>
              <a:cs typeface="Times New Roman"/>
            </a:endParaRPr>
          </a:p>
          <a:p>
            <a:pPr algn="just" marL="161290" marR="7620" indent="-149225">
              <a:lnSpc>
                <a:spcPct val="100000"/>
              </a:lnSpc>
              <a:spcBef>
                <a:spcPts val="1000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Some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these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also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included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3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book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under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“Conceptual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ConcepTests,”</a:t>
            </a:r>
            <a:r>
              <a:rPr dirty="0" sz="1200" spc="40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but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this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file </a:t>
            </a:r>
            <a:r>
              <a:rPr dirty="0" sz="1200">
                <a:latin typeface="Times New Roman"/>
                <a:cs typeface="Times New Roman"/>
              </a:rPr>
              <a:t>contains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additional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 spc="75">
                <a:latin typeface="Times New Roman"/>
                <a:cs typeface="Times New Roman"/>
              </a:rPr>
              <a:t>that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not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book.</a:t>
            </a:r>
            <a:endParaRPr sz="1200">
              <a:latin typeface="Times New Roman"/>
              <a:cs typeface="Times New Roman"/>
            </a:endParaRPr>
          </a:p>
          <a:p>
            <a:pPr algn="just" marL="161290" marR="8890" indent="-149225">
              <a:lnSpc>
                <a:spcPct val="100000"/>
              </a:lnSpc>
              <a:spcBef>
                <a:spcPts val="1005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Some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pages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contain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multiple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with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same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set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options.</a:t>
            </a:r>
            <a:r>
              <a:rPr dirty="0" sz="1200" spc="14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These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numbered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separate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page.</a:t>
            </a:r>
            <a:endParaRPr sz="1200">
              <a:latin typeface="Times New Roman"/>
              <a:cs typeface="Times New Roman"/>
            </a:endParaRPr>
          </a:p>
          <a:p>
            <a:pPr algn="just" marL="161290" marR="5080" indent="-149225">
              <a:lnSpc>
                <a:spcPct val="100000"/>
              </a:lnSpc>
              <a:spcBef>
                <a:spcPts val="1005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Some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can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have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multiple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answers.</a:t>
            </a:r>
            <a:r>
              <a:rPr dirty="0" sz="1200" spc="3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(These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all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clearly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marked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with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phrase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“Choose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all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80">
                <a:latin typeface="Times New Roman"/>
                <a:cs typeface="Times New Roman"/>
              </a:rPr>
              <a:t>that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apply.”)</a:t>
            </a:r>
            <a:r>
              <a:rPr dirty="0" sz="1200" spc="3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If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you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using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clicker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system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75">
                <a:latin typeface="Times New Roman"/>
                <a:cs typeface="Times New Roman"/>
              </a:rPr>
              <a:t>that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doesn’t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allow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multiple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responses,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can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ask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each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part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separately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yes-</a:t>
            </a:r>
            <a:r>
              <a:rPr dirty="0" sz="1200">
                <a:latin typeface="Times New Roman"/>
                <a:cs typeface="Times New Roman"/>
              </a:rPr>
              <a:t>or-no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question.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6119" y="889022"/>
            <a:ext cx="8307070" cy="6375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73507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7.2.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SCH</a:t>
            </a:r>
            <a:r>
              <a:rPr dirty="0" sz="1200" spc="35">
                <a:latin typeface="Times New Roman"/>
                <a:cs typeface="Times New Roman"/>
              </a:rPr>
              <a:t>R</a:t>
            </a:r>
            <a:r>
              <a:rPr dirty="0" sz="1200" spc="-675">
                <a:latin typeface="Times New Roman"/>
                <a:cs typeface="Times New Roman"/>
              </a:rPr>
              <a:t>O</a:t>
            </a:r>
            <a:r>
              <a:rPr dirty="0" baseline="13888" sz="1800" spc="60">
                <a:latin typeface="Times New Roman"/>
                <a:cs typeface="Times New Roman"/>
              </a:rPr>
              <a:t>¨</a:t>
            </a:r>
            <a:r>
              <a:rPr dirty="0" baseline="13888" sz="1800" spc="-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DINGER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EQUATION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THREE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DIMENSIONS</a:t>
            </a:r>
            <a:endParaRPr sz="1200">
              <a:latin typeface="Times New Roman"/>
              <a:cs typeface="Times New Roman"/>
            </a:endParaRPr>
          </a:p>
          <a:p>
            <a:pPr marL="25400">
              <a:lnSpc>
                <a:spcPct val="100000"/>
              </a:lnSpc>
              <a:spcBef>
                <a:spcPts val="1335"/>
              </a:spcBef>
              <a:tabLst>
                <a:tab pos="585470" algn="l"/>
              </a:tabLst>
            </a:pPr>
            <a:r>
              <a:rPr dirty="0" sz="1700" spc="-25" b="1">
                <a:latin typeface="Georgia"/>
                <a:cs typeface="Georgia"/>
              </a:rPr>
              <a:t>7.2</a:t>
            </a:r>
            <a:r>
              <a:rPr dirty="0" sz="1700" b="1">
                <a:latin typeface="Georgia"/>
                <a:cs typeface="Georgia"/>
              </a:rPr>
              <a:t>	The</a:t>
            </a:r>
            <a:r>
              <a:rPr dirty="0" sz="1700" spc="60" b="1">
                <a:latin typeface="Georgia"/>
                <a:cs typeface="Georgia"/>
              </a:rPr>
              <a:t> </a:t>
            </a:r>
            <a:r>
              <a:rPr dirty="0" sz="1700" spc="-35" b="1">
                <a:latin typeface="Georgia"/>
                <a:cs typeface="Georgia"/>
              </a:rPr>
              <a:t>S</a:t>
            </a:r>
            <a:r>
              <a:rPr dirty="0" sz="1700" spc="-95" b="1">
                <a:latin typeface="Georgia"/>
                <a:cs typeface="Georgia"/>
              </a:rPr>
              <a:t>c</a:t>
            </a:r>
            <a:r>
              <a:rPr dirty="0" sz="1700" spc="-35" b="1">
                <a:latin typeface="Georgia"/>
                <a:cs typeface="Georgia"/>
              </a:rPr>
              <a:t>hr</a:t>
            </a:r>
            <a:r>
              <a:rPr dirty="0" sz="1700" spc="-1115" b="1">
                <a:latin typeface="Georgia"/>
                <a:cs typeface="Georgia"/>
              </a:rPr>
              <a:t>o</a:t>
            </a:r>
            <a:r>
              <a:rPr dirty="0" sz="1700" spc="-35" b="1">
                <a:latin typeface="Georgia"/>
                <a:cs typeface="Georgia"/>
              </a:rPr>
              <a:t>¨dinger</a:t>
            </a:r>
            <a:r>
              <a:rPr dirty="0" sz="1700" spc="65" b="1">
                <a:latin typeface="Georgia"/>
                <a:cs typeface="Georgia"/>
              </a:rPr>
              <a:t> </a:t>
            </a:r>
            <a:r>
              <a:rPr dirty="0" sz="1700" spc="-30" b="1">
                <a:latin typeface="Georgia"/>
                <a:cs typeface="Georgia"/>
              </a:rPr>
              <a:t>Equation</a:t>
            </a:r>
            <a:r>
              <a:rPr dirty="0" sz="1700" spc="65" b="1">
                <a:latin typeface="Georgia"/>
                <a:cs typeface="Georgia"/>
              </a:rPr>
              <a:t> </a:t>
            </a:r>
            <a:r>
              <a:rPr dirty="0" sz="1700" b="1">
                <a:latin typeface="Georgia"/>
                <a:cs typeface="Georgia"/>
              </a:rPr>
              <a:t>in</a:t>
            </a:r>
            <a:r>
              <a:rPr dirty="0" sz="1700" spc="60" b="1">
                <a:latin typeface="Georgia"/>
                <a:cs typeface="Georgia"/>
              </a:rPr>
              <a:t> </a:t>
            </a:r>
            <a:r>
              <a:rPr dirty="0" sz="1700" b="1">
                <a:latin typeface="Georgia"/>
                <a:cs typeface="Georgia"/>
              </a:rPr>
              <a:t>Three</a:t>
            </a:r>
            <a:r>
              <a:rPr dirty="0" sz="1700" spc="65" b="1">
                <a:latin typeface="Georgia"/>
                <a:cs typeface="Georgia"/>
              </a:rPr>
              <a:t> </a:t>
            </a:r>
            <a:r>
              <a:rPr dirty="0" sz="1700" spc="-10" b="1">
                <a:latin typeface="Georgia"/>
                <a:cs typeface="Georgia"/>
              </a:rPr>
              <a:t>Dimensions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6119" y="889022"/>
            <a:ext cx="82816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  <a:tabLst>
                <a:tab pos="373443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7.2.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SCHR</a:t>
            </a:r>
            <a:r>
              <a:rPr dirty="0" sz="1200" spc="-675">
                <a:latin typeface="Times New Roman"/>
                <a:cs typeface="Times New Roman"/>
              </a:rPr>
              <a:t>O</a:t>
            </a:r>
            <a:r>
              <a:rPr dirty="0" baseline="13888" sz="1800" spc="60">
                <a:latin typeface="Times New Roman"/>
                <a:cs typeface="Times New Roman"/>
              </a:rPr>
              <a:t>¨</a:t>
            </a:r>
            <a:r>
              <a:rPr dirty="0" baseline="13888" sz="1800" spc="-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DINGER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EQUATION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THREE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DIMENSIONS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1112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627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If</a:t>
            </a:r>
            <a:r>
              <a:rPr dirty="0" spc="285"/>
              <a:t> </a:t>
            </a:r>
            <a:r>
              <a:rPr dirty="0"/>
              <a:t>the</a:t>
            </a:r>
            <a:r>
              <a:rPr dirty="0" spc="330"/>
              <a:t> </a:t>
            </a:r>
            <a:r>
              <a:rPr dirty="0"/>
              <a:t>function</a:t>
            </a:r>
            <a:r>
              <a:rPr dirty="0" spc="325"/>
              <a:t> </a:t>
            </a:r>
            <a:r>
              <a:rPr dirty="0" spc="75">
                <a:latin typeface="Cambria"/>
                <a:cs typeface="Cambria"/>
              </a:rPr>
              <a:t>ψ</a:t>
            </a:r>
            <a:r>
              <a:rPr dirty="0" spc="75"/>
              <a:t>(</a:t>
            </a:r>
            <a:r>
              <a:rPr dirty="0" spc="75">
                <a:latin typeface="Cambria"/>
                <a:cs typeface="Cambria"/>
              </a:rPr>
              <a:t>x,</a:t>
            </a:r>
            <a:r>
              <a:rPr dirty="0" spc="-135">
                <a:latin typeface="Cambria"/>
                <a:cs typeface="Cambria"/>
              </a:rPr>
              <a:t> </a:t>
            </a:r>
            <a:r>
              <a:rPr dirty="0" spc="95">
                <a:latin typeface="Cambria"/>
                <a:cs typeface="Cambria"/>
              </a:rPr>
              <a:t>y,</a:t>
            </a:r>
            <a:r>
              <a:rPr dirty="0" spc="-135">
                <a:latin typeface="Cambria"/>
                <a:cs typeface="Cambria"/>
              </a:rPr>
              <a:t> </a:t>
            </a:r>
            <a:r>
              <a:rPr dirty="0" spc="85">
                <a:latin typeface="Cambria"/>
                <a:cs typeface="Cambria"/>
              </a:rPr>
              <a:t>z</a:t>
            </a:r>
            <a:r>
              <a:rPr dirty="0" spc="85"/>
              <a:t>)</a:t>
            </a:r>
            <a:r>
              <a:rPr dirty="0" spc="330"/>
              <a:t> </a:t>
            </a:r>
            <a:r>
              <a:rPr dirty="0"/>
              <a:t>is</a:t>
            </a:r>
            <a:r>
              <a:rPr dirty="0" spc="330"/>
              <a:t> </a:t>
            </a:r>
            <a:r>
              <a:rPr dirty="0"/>
              <a:t>constant</a:t>
            </a:r>
            <a:r>
              <a:rPr dirty="0" spc="330"/>
              <a:t> </a:t>
            </a:r>
            <a:r>
              <a:rPr dirty="0"/>
              <a:t>over</a:t>
            </a:r>
            <a:r>
              <a:rPr dirty="0" spc="330"/>
              <a:t> </a:t>
            </a:r>
            <a:r>
              <a:rPr dirty="0"/>
              <a:t>some</a:t>
            </a:r>
            <a:r>
              <a:rPr dirty="0" spc="330"/>
              <a:t> </a:t>
            </a:r>
            <a:r>
              <a:rPr dirty="0"/>
              <a:t>small</a:t>
            </a:r>
            <a:r>
              <a:rPr dirty="0" spc="330"/>
              <a:t> </a:t>
            </a:r>
            <a:r>
              <a:rPr dirty="0"/>
              <a:t>sphere</a:t>
            </a:r>
            <a:r>
              <a:rPr dirty="0" spc="330"/>
              <a:t> </a:t>
            </a:r>
            <a:r>
              <a:rPr dirty="0" spc="-25"/>
              <a:t>in </a:t>
            </a:r>
            <a:r>
              <a:rPr dirty="0"/>
              <a:t>space,</a:t>
            </a:r>
            <a:r>
              <a:rPr dirty="0" spc="190"/>
              <a:t> </a:t>
            </a:r>
            <a:r>
              <a:rPr dirty="0"/>
              <a:t>how</a:t>
            </a:r>
            <a:r>
              <a:rPr dirty="0" spc="175"/>
              <a:t> </a:t>
            </a:r>
            <a:r>
              <a:rPr dirty="0"/>
              <a:t>do</a:t>
            </a:r>
            <a:r>
              <a:rPr dirty="0" spc="175"/>
              <a:t> </a:t>
            </a:r>
            <a:r>
              <a:rPr dirty="0"/>
              <a:t>you</a:t>
            </a:r>
            <a:r>
              <a:rPr dirty="0" spc="175"/>
              <a:t> </a:t>
            </a:r>
            <a:r>
              <a:rPr dirty="0"/>
              <a:t>find</a:t>
            </a:r>
            <a:r>
              <a:rPr dirty="0" spc="180"/>
              <a:t> </a:t>
            </a:r>
            <a:r>
              <a:rPr dirty="0"/>
              <a:t>the</a:t>
            </a:r>
            <a:r>
              <a:rPr dirty="0" spc="175"/>
              <a:t> </a:t>
            </a:r>
            <a:r>
              <a:rPr dirty="0"/>
              <a:t>probability</a:t>
            </a:r>
            <a:r>
              <a:rPr dirty="0" spc="175"/>
              <a:t> </a:t>
            </a:r>
            <a:r>
              <a:rPr dirty="0" spc="114"/>
              <a:t>that</a:t>
            </a:r>
            <a:r>
              <a:rPr dirty="0" spc="175"/>
              <a:t> </a:t>
            </a:r>
            <a:r>
              <a:rPr dirty="0"/>
              <a:t>the</a:t>
            </a:r>
            <a:r>
              <a:rPr dirty="0" spc="175"/>
              <a:t> </a:t>
            </a:r>
            <a:r>
              <a:rPr dirty="0"/>
              <a:t>particle</a:t>
            </a:r>
            <a:r>
              <a:rPr dirty="0" spc="180"/>
              <a:t> </a:t>
            </a:r>
            <a:r>
              <a:rPr dirty="0"/>
              <a:t>is</a:t>
            </a:r>
            <a:r>
              <a:rPr dirty="0" spc="175"/>
              <a:t> </a:t>
            </a:r>
            <a:r>
              <a:rPr dirty="0" spc="-10"/>
              <a:t>inside </a:t>
            </a:r>
            <a:r>
              <a:rPr dirty="0" spc="114"/>
              <a:t>that</a:t>
            </a:r>
            <a:r>
              <a:rPr dirty="0" spc="35"/>
              <a:t> </a:t>
            </a:r>
            <a:r>
              <a:rPr dirty="0"/>
              <a:t>sphere?</a:t>
            </a:r>
            <a:r>
              <a:rPr dirty="0" spc="260"/>
              <a:t> </a:t>
            </a:r>
            <a:r>
              <a:rPr dirty="0"/>
              <a:t>(Choose</a:t>
            </a:r>
            <a:r>
              <a:rPr dirty="0" spc="3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2437" y="2438836"/>
            <a:ext cx="5810250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94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9415" algn="l"/>
              </a:tabLst>
            </a:pPr>
            <a:r>
              <a:rPr dirty="0" sz="2450">
                <a:latin typeface="Times New Roman"/>
                <a:cs typeface="Times New Roman"/>
              </a:rPr>
              <a:t>Multiply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i="1">
                <a:latin typeface="Times New Roman"/>
                <a:cs typeface="Times New Roman"/>
              </a:rPr>
              <a:t>|</a:t>
            </a:r>
            <a:r>
              <a:rPr dirty="0" sz="2450">
                <a:latin typeface="Cambria"/>
                <a:cs typeface="Cambria"/>
              </a:rPr>
              <a:t>ψ</a:t>
            </a:r>
            <a:r>
              <a:rPr dirty="0" sz="2450" i="1">
                <a:latin typeface="Times New Roman"/>
                <a:cs typeface="Times New Roman"/>
              </a:rPr>
              <a:t>|</a:t>
            </a:r>
            <a:r>
              <a:rPr dirty="0" sz="2450" spc="135" i="1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by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radius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sphere.</a:t>
            </a:r>
            <a:endParaRPr sz="2450">
              <a:latin typeface="Times New Roman"/>
              <a:cs typeface="Times New Roman"/>
            </a:endParaRPr>
          </a:p>
          <a:p>
            <a:pPr marL="3994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9415" algn="l"/>
              </a:tabLst>
            </a:pPr>
            <a:r>
              <a:rPr dirty="0" sz="2450">
                <a:latin typeface="Times New Roman"/>
                <a:cs typeface="Times New Roman"/>
              </a:rPr>
              <a:t>Multiply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i="1">
                <a:latin typeface="Times New Roman"/>
                <a:cs typeface="Times New Roman"/>
              </a:rPr>
              <a:t>|</a:t>
            </a:r>
            <a:r>
              <a:rPr dirty="0" sz="2450">
                <a:latin typeface="Cambria"/>
                <a:cs typeface="Cambria"/>
              </a:rPr>
              <a:t>ψ</a:t>
            </a:r>
            <a:r>
              <a:rPr dirty="0" sz="2450" i="1">
                <a:latin typeface="Times New Roman"/>
                <a:cs typeface="Times New Roman"/>
              </a:rPr>
              <a:t>|</a:t>
            </a:r>
            <a:r>
              <a:rPr dirty="0" baseline="24390" sz="3075">
                <a:latin typeface="Times New Roman"/>
                <a:cs typeface="Times New Roman"/>
              </a:rPr>
              <a:t>2</a:t>
            </a:r>
            <a:r>
              <a:rPr dirty="0" baseline="24390" sz="3075" spc="3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by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radius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sphere.</a:t>
            </a:r>
            <a:endParaRPr sz="2450">
              <a:latin typeface="Times New Roman"/>
              <a:cs typeface="Times New Roman"/>
            </a:endParaRPr>
          </a:p>
          <a:p>
            <a:pPr marL="3994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9415" algn="l"/>
              </a:tabLst>
            </a:pPr>
            <a:r>
              <a:rPr dirty="0" sz="2450">
                <a:latin typeface="Times New Roman"/>
                <a:cs typeface="Times New Roman"/>
              </a:rPr>
              <a:t>Multiply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Cambria"/>
                <a:cs typeface="Cambria"/>
              </a:rPr>
              <a:t>ψ</a:t>
            </a:r>
            <a:r>
              <a:rPr dirty="0" sz="2450" spc="229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by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volume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sphere.</a:t>
            </a:r>
            <a:endParaRPr sz="2450">
              <a:latin typeface="Times New Roman"/>
              <a:cs typeface="Times New Roman"/>
            </a:endParaRPr>
          </a:p>
          <a:p>
            <a:pPr marL="3994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9415" algn="l"/>
              </a:tabLst>
            </a:pPr>
            <a:r>
              <a:rPr dirty="0" sz="2450">
                <a:latin typeface="Times New Roman"/>
                <a:cs typeface="Times New Roman"/>
              </a:rPr>
              <a:t>Multiply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i="1">
                <a:latin typeface="Times New Roman"/>
                <a:cs typeface="Times New Roman"/>
              </a:rPr>
              <a:t>|</a:t>
            </a:r>
            <a:r>
              <a:rPr dirty="0" sz="2450">
                <a:latin typeface="Cambria"/>
                <a:cs typeface="Cambria"/>
              </a:rPr>
              <a:t>ψ</a:t>
            </a:r>
            <a:r>
              <a:rPr dirty="0" sz="2450" i="1">
                <a:latin typeface="Times New Roman"/>
                <a:cs typeface="Times New Roman"/>
              </a:rPr>
              <a:t>|</a:t>
            </a:r>
            <a:r>
              <a:rPr dirty="0" baseline="24390" sz="3075">
                <a:latin typeface="Times New Roman"/>
                <a:cs typeface="Times New Roman"/>
              </a:rPr>
              <a:t>2</a:t>
            </a:r>
            <a:r>
              <a:rPr dirty="0" baseline="24390" sz="3075" spc="3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by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volume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sphere.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6119" y="889022"/>
            <a:ext cx="82816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  <a:tabLst>
                <a:tab pos="373443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7.2.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SCHR</a:t>
            </a:r>
            <a:r>
              <a:rPr dirty="0" sz="1200" spc="-675">
                <a:latin typeface="Times New Roman"/>
                <a:cs typeface="Times New Roman"/>
              </a:rPr>
              <a:t>O</a:t>
            </a:r>
            <a:r>
              <a:rPr dirty="0" baseline="13888" sz="1800" spc="60">
                <a:latin typeface="Times New Roman"/>
                <a:cs typeface="Times New Roman"/>
              </a:rPr>
              <a:t>¨</a:t>
            </a:r>
            <a:r>
              <a:rPr dirty="0" baseline="13888" sz="1800" spc="-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DINGER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EQUATION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THREE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DIMENSIONS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1112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627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If</a:t>
            </a:r>
            <a:r>
              <a:rPr dirty="0" spc="285"/>
              <a:t> </a:t>
            </a:r>
            <a:r>
              <a:rPr dirty="0"/>
              <a:t>the</a:t>
            </a:r>
            <a:r>
              <a:rPr dirty="0" spc="330"/>
              <a:t> </a:t>
            </a:r>
            <a:r>
              <a:rPr dirty="0"/>
              <a:t>function</a:t>
            </a:r>
            <a:r>
              <a:rPr dirty="0" spc="325"/>
              <a:t> </a:t>
            </a:r>
            <a:r>
              <a:rPr dirty="0" spc="75">
                <a:latin typeface="Cambria"/>
                <a:cs typeface="Cambria"/>
              </a:rPr>
              <a:t>ψ</a:t>
            </a:r>
            <a:r>
              <a:rPr dirty="0" spc="75"/>
              <a:t>(</a:t>
            </a:r>
            <a:r>
              <a:rPr dirty="0" spc="75">
                <a:latin typeface="Cambria"/>
                <a:cs typeface="Cambria"/>
              </a:rPr>
              <a:t>x,</a:t>
            </a:r>
            <a:r>
              <a:rPr dirty="0" spc="-135">
                <a:latin typeface="Cambria"/>
                <a:cs typeface="Cambria"/>
              </a:rPr>
              <a:t> </a:t>
            </a:r>
            <a:r>
              <a:rPr dirty="0" spc="95">
                <a:latin typeface="Cambria"/>
                <a:cs typeface="Cambria"/>
              </a:rPr>
              <a:t>y,</a:t>
            </a:r>
            <a:r>
              <a:rPr dirty="0" spc="-135">
                <a:latin typeface="Cambria"/>
                <a:cs typeface="Cambria"/>
              </a:rPr>
              <a:t> </a:t>
            </a:r>
            <a:r>
              <a:rPr dirty="0" spc="85">
                <a:latin typeface="Cambria"/>
                <a:cs typeface="Cambria"/>
              </a:rPr>
              <a:t>z</a:t>
            </a:r>
            <a:r>
              <a:rPr dirty="0" spc="85"/>
              <a:t>)</a:t>
            </a:r>
            <a:r>
              <a:rPr dirty="0" spc="330"/>
              <a:t> </a:t>
            </a:r>
            <a:r>
              <a:rPr dirty="0"/>
              <a:t>is</a:t>
            </a:r>
            <a:r>
              <a:rPr dirty="0" spc="330"/>
              <a:t> </a:t>
            </a:r>
            <a:r>
              <a:rPr dirty="0"/>
              <a:t>constant</a:t>
            </a:r>
            <a:r>
              <a:rPr dirty="0" spc="330"/>
              <a:t> </a:t>
            </a:r>
            <a:r>
              <a:rPr dirty="0"/>
              <a:t>over</a:t>
            </a:r>
            <a:r>
              <a:rPr dirty="0" spc="330"/>
              <a:t> </a:t>
            </a:r>
            <a:r>
              <a:rPr dirty="0"/>
              <a:t>some</a:t>
            </a:r>
            <a:r>
              <a:rPr dirty="0" spc="330"/>
              <a:t> </a:t>
            </a:r>
            <a:r>
              <a:rPr dirty="0"/>
              <a:t>small</a:t>
            </a:r>
            <a:r>
              <a:rPr dirty="0" spc="330"/>
              <a:t> </a:t>
            </a:r>
            <a:r>
              <a:rPr dirty="0"/>
              <a:t>sphere</a:t>
            </a:r>
            <a:r>
              <a:rPr dirty="0" spc="330"/>
              <a:t> </a:t>
            </a:r>
            <a:r>
              <a:rPr dirty="0" spc="-25"/>
              <a:t>in </a:t>
            </a:r>
            <a:r>
              <a:rPr dirty="0"/>
              <a:t>space,</a:t>
            </a:r>
            <a:r>
              <a:rPr dirty="0" spc="190"/>
              <a:t> </a:t>
            </a:r>
            <a:r>
              <a:rPr dirty="0"/>
              <a:t>how</a:t>
            </a:r>
            <a:r>
              <a:rPr dirty="0" spc="175"/>
              <a:t> </a:t>
            </a:r>
            <a:r>
              <a:rPr dirty="0"/>
              <a:t>do</a:t>
            </a:r>
            <a:r>
              <a:rPr dirty="0" spc="175"/>
              <a:t> </a:t>
            </a:r>
            <a:r>
              <a:rPr dirty="0"/>
              <a:t>you</a:t>
            </a:r>
            <a:r>
              <a:rPr dirty="0" spc="175"/>
              <a:t> </a:t>
            </a:r>
            <a:r>
              <a:rPr dirty="0"/>
              <a:t>find</a:t>
            </a:r>
            <a:r>
              <a:rPr dirty="0" spc="180"/>
              <a:t> </a:t>
            </a:r>
            <a:r>
              <a:rPr dirty="0"/>
              <a:t>the</a:t>
            </a:r>
            <a:r>
              <a:rPr dirty="0" spc="175"/>
              <a:t> </a:t>
            </a:r>
            <a:r>
              <a:rPr dirty="0"/>
              <a:t>probability</a:t>
            </a:r>
            <a:r>
              <a:rPr dirty="0" spc="175"/>
              <a:t> </a:t>
            </a:r>
            <a:r>
              <a:rPr dirty="0" spc="114"/>
              <a:t>that</a:t>
            </a:r>
            <a:r>
              <a:rPr dirty="0" spc="175"/>
              <a:t> </a:t>
            </a:r>
            <a:r>
              <a:rPr dirty="0"/>
              <a:t>the</a:t>
            </a:r>
            <a:r>
              <a:rPr dirty="0" spc="175"/>
              <a:t> </a:t>
            </a:r>
            <a:r>
              <a:rPr dirty="0"/>
              <a:t>particle</a:t>
            </a:r>
            <a:r>
              <a:rPr dirty="0" spc="180"/>
              <a:t> </a:t>
            </a:r>
            <a:r>
              <a:rPr dirty="0"/>
              <a:t>is</a:t>
            </a:r>
            <a:r>
              <a:rPr dirty="0" spc="175"/>
              <a:t> </a:t>
            </a:r>
            <a:r>
              <a:rPr dirty="0" spc="-10"/>
              <a:t>inside </a:t>
            </a:r>
            <a:r>
              <a:rPr dirty="0" spc="114"/>
              <a:t>that</a:t>
            </a:r>
            <a:r>
              <a:rPr dirty="0" spc="35"/>
              <a:t> </a:t>
            </a:r>
            <a:r>
              <a:rPr dirty="0"/>
              <a:t>sphere?</a:t>
            </a:r>
            <a:r>
              <a:rPr dirty="0" spc="260"/>
              <a:t> </a:t>
            </a:r>
            <a:r>
              <a:rPr dirty="0"/>
              <a:t>(Choose</a:t>
            </a:r>
            <a:r>
              <a:rPr dirty="0" spc="3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95058" y="2438836"/>
            <a:ext cx="5817870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407034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407034" algn="l"/>
              </a:tabLst>
            </a:pPr>
            <a:r>
              <a:rPr dirty="0" sz="2450">
                <a:latin typeface="Times New Roman"/>
                <a:cs typeface="Times New Roman"/>
              </a:rPr>
              <a:t>Multiply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i="1">
                <a:latin typeface="Times New Roman"/>
                <a:cs typeface="Times New Roman"/>
              </a:rPr>
              <a:t>|</a:t>
            </a:r>
            <a:r>
              <a:rPr dirty="0" sz="2450">
                <a:latin typeface="Cambria"/>
                <a:cs typeface="Cambria"/>
              </a:rPr>
              <a:t>ψ</a:t>
            </a:r>
            <a:r>
              <a:rPr dirty="0" sz="2450" i="1">
                <a:latin typeface="Times New Roman"/>
                <a:cs typeface="Times New Roman"/>
              </a:rPr>
              <a:t>|</a:t>
            </a:r>
            <a:r>
              <a:rPr dirty="0" sz="2450" spc="135" i="1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by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radius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sphere.</a:t>
            </a:r>
            <a:endParaRPr sz="2450">
              <a:latin typeface="Times New Roman"/>
              <a:cs typeface="Times New Roman"/>
            </a:endParaRPr>
          </a:p>
          <a:p>
            <a:pPr marL="407034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07034" algn="l"/>
              </a:tabLst>
            </a:pPr>
            <a:r>
              <a:rPr dirty="0" sz="2450">
                <a:latin typeface="Times New Roman"/>
                <a:cs typeface="Times New Roman"/>
              </a:rPr>
              <a:t>Multiply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i="1">
                <a:latin typeface="Times New Roman"/>
                <a:cs typeface="Times New Roman"/>
              </a:rPr>
              <a:t>|</a:t>
            </a:r>
            <a:r>
              <a:rPr dirty="0" sz="2450">
                <a:latin typeface="Cambria"/>
                <a:cs typeface="Cambria"/>
              </a:rPr>
              <a:t>ψ</a:t>
            </a:r>
            <a:r>
              <a:rPr dirty="0" sz="2450" i="1">
                <a:latin typeface="Times New Roman"/>
                <a:cs typeface="Times New Roman"/>
              </a:rPr>
              <a:t>|</a:t>
            </a:r>
            <a:r>
              <a:rPr dirty="0" baseline="24390" sz="3075">
                <a:latin typeface="Times New Roman"/>
                <a:cs typeface="Times New Roman"/>
              </a:rPr>
              <a:t>2</a:t>
            </a:r>
            <a:r>
              <a:rPr dirty="0" baseline="24390" sz="3075" spc="3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by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radius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sphere.</a:t>
            </a:r>
            <a:endParaRPr sz="2450">
              <a:latin typeface="Times New Roman"/>
              <a:cs typeface="Times New Roman"/>
            </a:endParaRPr>
          </a:p>
          <a:p>
            <a:pPr marL="4064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06400" algn="l"/>
              </a:tabLst>
            </a:pPr>
            <a:r>
              <a:rPr dirty="0" sz="2450">
                <a:latin typeface="Times New Roman"/>
                <a:cs typeface="Times New Roman"/>
              </a:rPr>
              <a:t>Multiply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Cambria"/>
                <a:cs typeface="Cambria"/>
              </a:rPr>
              <a:t>ψ</a:t>
            </a:r>
            <a:r>
              <a:rPr dirty="0" sz="2450" spc="229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by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volume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sphere.</a:t>
            </a:r>
            <a:endParaRPr sz="2450">
              <a:latin typeface="Times New Roman"/>
              <a:cs typeface="Times New Roman"/>
            </a:endParaRPr>
          </a:p>
          <a:p>
            <a:pPr marL="4064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06400" algn="l"/>
              </a:tabLst>
            </a:pPr>
            <a:r>
              <a:rPr dirty="0" sz="2450">
                <a:latin typeface="Times New Roman"/>
                <a:cs typeface="Times New Roman"/>
              </a:rPr>
              <a:t>Multiply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i="1">
                <a:latin typeface="Times New Roman"/>
                <a:cs typeface="Times New Roman"/>
              </a:rPr>
              <a:t>|</a:t>
            </a:r>
            <a:r>
              <a:rPr dirty="0" sz="2450">
                <a:latin typeface="Cambria"/>
                <a:cs typeface="Cambria"/>
              </a:rPr>
              <a:t>ψ</a:t>
            </a:r>
            <a:r>
              <a:rPr dirty="0" sz="2450" i="1">
                <a:latin typeface="Times New Roman"/>
                <a:cs typeface="Times New Roman"/>
              </a:rPr>
              <a:t>|</a:t>
            </a:r>
            <a:r>
              <a:rPr dirty="0" baseline="24390" sz="3075">
                <a:latin typeface="Times New Roman"/>
                <a:cs typeface="Times New Roman"/>
              </a:rPr>
              <a:t>2</a:t>
            </a:r>
            <a:r>
              <a:rPr dirty="0" baseline="24390" sz="3075" spc="3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by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volume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sphere.</a:t>
            </a:r>
            <a:endParaRPr sz="2450">
              <a:latin typeface="Times New Roman"/>
              <a:cs typeface="Times New Roman"/>
            </a:endParaRPr>
          </a:p>
          <a:p>
            <a:pPr marL="25400">
              <a:lnSpc>
                <a:spcPct val="100000"/>
              </a:lnSpc>
              <a:spcBef>
                <a:spcPts val="1939"/>
              </a:spcBef>
              <a:tabLst>
                <a:tab pos="16338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D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6119" y="889022"/>
            <a:ext cx="82816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  <a:tabLst>
                <a:tab pos="373443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7.2.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SCHR</a:t>
            </a:r>
            <a:r>
              <a:rPr dirty="0" sz="1200" spc="-675">
                <a:latin typeface="Times New Roman"/>
                <a:cs typeface="Times New Roman"/>
              </a:rPr>
              <a:t>O</a:t>
            </a:r>
            <a:r>
              <a:rPr dirty="0" baseline="13888" sz="1800" spc="60">
                <a:latin typeface="Times New Roman"/>
                <a:cs typeface="Times New Roman"/>
              </a:rPr>
              <a:t>¨</a:t>
            </a:r>
            <a:r>
              <a:rPr dirty="0" baseline="13888" sz="1800" spc="-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DINGER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EQUATION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THREE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DIMENSIONS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1112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73580"/>
            <a:ext cx="830770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25"/>
              </a:spcBef>
            </a:pPr>
            <a:r>
              <a:rPr dirty="0"/>
              <a:t>The</a:t>
            </a:r>
            <a:r>
              <a:rPr dirty="0" spc="-100"/>
              <a:t> </a:t>
            </a:r>
            <a:r>
              <a:rPr dirty="0" spc="-35"/>
              <a:t>general</a:t>
            </a:r>
            <a:r>
              <a:rPr dirty="0" spc="-95"/>
              <a:t> </a:t>
            </a:r>
            <a:r>
              <a:rPr dirty="0" spc="-10"/>
              <a:t>solution</a:t>
            </a:r>
            <a:r>
              <a:rPr dirty="0" spc="-95"/>
              <a:t> </a:t>
            </a:r>
            <a:r>
              <a:rPr dirty="0"/>
              <a:t>to</a:t>
            </a:r>
            <a:r>
              <a:rPr dirty="0" spc="-95"/>
              <a:t> </a:t>
            </a:r>
            <a:r>
              <a:rPr dirty="0"/>
              <a:t>the</a:t>
            </a:r>
            <a:r>
              <a:rPr dirty="0" spc="-95"/>
              <a:t> </a:t>
            </a:r>
            <a:r>
              <a:rPr dirty="0"/>
              <a:t>equation</a:t>
            </a:r>
            <a:r>
              <a:rPr dirty="0" spc="-105"/>
              <a:t> </a:t>
            </a:r>
            <a:r>
              <a:rPr dirty="0" spc="229">
                <a:latin typeface="Cambria"/>
                <a:cs typeface="Cambria"/>
              </a:rPr>
              <a:t>X</a:t>
            </a:r>
            <a:r>
              <a:rPr dirty="0" baseline="24390" sz="3075" spc="345" i="1">
                <a:latin typeface="Times New Roman"/>
                <a:cs typeface="Times New Roman"/>
              </a:rPr>
              <a:t>′′</a:t>
            </a:r>
            <a:r>
              <a:rPr dirty="0" sz="2450" spc="229"/>
              <a:t>(</a:t>
            </a:r>
            <a:r>
              <a:rPr dirty="0" sz="2450" spc="229">
                <a:latin typeface="Cambria"/>
                <a:cs typeface="Cambria"/>
              </a:rPr>
              <a:t>x</a:t>
            </a:r>
            <a:r>
              <a:rPr dirty="0" sz="2450" spc="229"/>
              <a:t>)</a:t>
            </a:r>
            <a:r>
              <a:rPr dirty="0" sz="2450" spc="120"/>
              <a:t> </a:t>
            </a:r>
            <a:r>
              <a:rPr dirty="0" sz="2450" spc="385"/>
              <a:t>=</a:t>
            </a:r>
            <a:r>
              <a:rPr dirty="0" sz="2450" spc="114"/>
              <a:t> </a:t>
            </a:r>
            <a:r>
              <a:rPr dirty="0" sz="2450" spc="195" i="1">
                <a:latin typeface="Times New Roman"/>
                <a:cs typeface="Times New Roman"/>
              </a:rPr>
              <a:t>−</a:t>
            </a:r>
            <a:r>
              <a:rPr dirty="0" sz="2450" spc="195">
                <a:latin typeface="Cambria"/>
                <a:cs typeface="Cambria"/>
              </a:rPr>
              <a:t>k</a:t>
            </a:r>
            <a:r>
              <a:rPr dirty="0" baseline="24390" sz="3075" spc="292"/>
              <a:t>2</a:t>
            </a:r>
            <a:r>
              <a:rPr dirty="0" sz="2450" spc="195">
                <a:latin typeface="Cambria"/>
                <a:cs typeface="Cambria"/>
              </a:rPr>
              <a:t>X</a:t>
            </a:r>
            <a:r>
              <a:rPr dirty="0" sz="2450" spc="195"/>
              <a:t>(</a:t>
            </a:r>
            <a:r>
              <a:rPr dirty="0" sz="2450" spc="195">
                <a:latin typeface="Cambria"/>
                <a:cs typeface="Cambria"/>
              </a:rPr>
              <a:t>x</a:t>
            </a:r>
            <a:r>
              <a:rPr dirty="0" sz="2450" spc="195"/>
              <a:t>)</a:t>
            </a:r>
            <a:r>
              <a:rPr dirty="0" sz="2450" spc="-95"/>
              <a:t> </a:t>
            </a:r>
            <a:r>
              <a:rPr dirty="0" sz="2450" spc="-65"/>
              <a:t>is</a:t>
            </a:r>
            <a:r>
              <a:rPr dirty="0" sz="2450" spc="-95"/>
              <a:t> </a:t>
            </a:r>
            <a:r>
              <a:rPr dirty="0" sz="2450" spc="275">
                <a:latin typeface="Cambria"/>
                <a:cs typeface="Cambria"/>
              </a:rPr>
              <a:t>X</a:t>
            </a:r>
            <a:r>
              <a:rPr dirty="0" sz="2450" spc="275"/>
              <a:t>(</a:t>
            </a:r>
            <a:r>
              <a:rPr dirty="0" sz="2450" spc="275">
                <a:latin typeface="Cambria"/>
                <a:cs typeface="Cambria"/>
              </a:rPr>
              <a:t>x</a:t>
            </a:r>
            <a:r>
              <a:rPr dirty="0" sz="2450" spc="275"/>
              <a:t>)</a:t>
            </a:r>
            <a:r>
              <a:rPr dirty="0" sz="2450" spc="114"/>
              <a:t> </a:t>
            </a:r>
            <a:r>
              <a:rPr dirty="0" sz="2450" spc="335"/>
              <a:t>=</a:t>
            </a:r>
            <a:endParaRPr sz="2450">
              <a:latin typeface="Cambria"/>
              <a:cs typeface="Cambria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18819" y="1653157"/>
            <a:ext cx="8255634" cy="351599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z="2450" spc="285">
                <a:latin typeface="Cambria"/>
                <a:cs typeface="Cambria"/>
              </a:rPr>
              <a:t>A</a:t>
            </a:r>
            <a:r>
              <a:rPr dirty="0" sz="2450" spc="-145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sin(</a:t>
            </a:r>
            <a:r>
              <a:rPr dirty="0" sz="2450">
                <a:latin typeface="Cambria"/>
                <a:cs typeface="Cambria"/>
              </a:rPr>
              <a:t>kx</a:t>
            </a:r>
            <a:r>
              <a:rPr dirty="0" sz="2450">
                <a:latin typeface="Times New Roman"/>
                <a:cs typeface="Times New Roman"/>
              </a:rPr>
              <a:t>)</a:t>
            </a:r>
            <a:r>
              <a:rPr dirty="0" sz="2450" spc="-155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+</a:t>
            </a:r>
            <a:r>
              <a:rPr dirty="0" sz="2450" spc="-155">
                <a:latin typeface="Times New Roman"/>
                <a:cs typeface="Times New Roman"/>
              </a:rPr>
              <a:t> </a:t>
            </a:r>
            <a:r>
              <a:rPr dirty="0" sz="2450" spc="330">
                <a:latin typeface="Cambria"/>
                <a:cs typeface="Cambria"/>
              </a:rPr>
              <a:t>B</a:t>
            </a:r>
            <a:r>
              <a:rPr dirty="0" sz="2450" spc="-75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cos(</a:t>
            </a:r>
            <a:r>
              <a:rPr dirty="0" sz="2450">
                <a:latin typeface="Cambria"/>
                <a:cs typeface="Cambria"/>
              </a:rPr>
              <a:t>kx</a:t>
            </a:r>
            <a:r>
              <a:rPr dirty="0" sz="2450">
                <a:latin typeface="Times New Roman"/>
                <a:cs typeface="Times New Roman"/>
              </a:rPr>
              <a:t>).</a:t>
            </a:r>
            <a:r>
              <a:rPr dirty="0" sz="2450" spc="3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When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we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solved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eigenstates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the </a:t>
            </a: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box,</a:t>
            </a:r>
            <a:r>
              <a:rPr dirty="0" sz="2450" spc="3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why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did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we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only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use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sine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cosine? </a:t>
            </a:r>
            <a:r>
              <a:rPr dirty="0" sz="2450">
                <a:latin typeface="Times New Roman"/>
                <a:cs typeface="Times New Roman"/>
              </a:rPr>
              <a:t>(Choose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one.)</a:t>
            </a:r>
            <a:endParaRPr sz="2450">
              <a:latin typeface="Times New Roman"/>
              <a:cs typeface="Times New Roman"/>
            </a:endParaRPr>
          </a:p>
          <a:p>
            <a:pPr marL="382905" indent="-370205">
              <a:lnSpc>
                <a:spcPct val="100000"/>
              </a:lnSpc>
              <a:spcBef>
                <a:spcPts val="1645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cosine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does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fit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differential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equation.</a:t>
            </a:r>
            <a:endParaRPr sz="2450">
              <a:latin typeface="Times New Roman"/>
              <a:cs typeface="Times New Roman"/>
            </a:endParaRPr>
          </a:p>
          <a:p>
            <a:pPr marL="382905" marR="635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4175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was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arbitrary;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could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gone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other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way,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long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as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we</a:t>
            </a:r>
            <a:r>
              <a:rPr dirty="0" sz="2450" spc="-11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were</a:t>
            </a:r>
            <a:r>
              <a:rPr dirty="0" sz="2450" spc="-1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consistent.</a:t>
            </a:r>
            <a:endParaRPr sz="2450">
              <a:latin typeface="Times New Roman"/>
              <a:cs typeface="Times New Roman"/>
            </a:endParaRPr>
          </a:p>
          <a:p>
            <a:pPr marL="382905" marR="50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417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cosine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fits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differential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equation,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boundary 	conditions.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6119" y="889022"/>
            <a:ext cx="82816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  <a:tabLst>
                <a:tab pos="373443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7.2.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SCHR</a:t>
            </a:r>
            <a:r>
              <a:rPr dirty="0" sz="1200" spc="-675">
                <a:latin typeface="Times New Roman"/>
                <a:cs typeface="Times New Roman"/>
              </a:rPr>
              <a:t>O</a:t>
            </a:r>
            <a:r>
              <a:rPr dirty="0" baseline="13888" sz="1800" spc="60">
                <a:latin typeface="Times New Roman"/>
                <a:cs typeface="Times New Roman"/>
              </a:rPr>
              <a:t>¨</a:t>
            </a:r>
            <a:r>
              <a:rPr dirty="0" baseline="13888" sz="1800" spc="-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DINGER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EQUATION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THREE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DIMENSIONS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1112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73580"/>
            <a:ext cx="830770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25"/>
              </a:spcBef>
            </a:pPr>
            <a:r>
              <a:rPr dirty="0"/>
              <a:t>The</a:t>
            </a:r>
            <a:r>
              <a:rPr dirty="0" spc="-100"/>
              <a:t> </a:t>
            </a:r>
            <a:r>
              <a:rPr dirty="0" spc="-35"/>
              <a:t>general</a:t>
            </a:r>
            <a:r>
              <a:rPr dirty="0" spc="-95"/>
              <a:t> </a:t>
            </a:r>
            <a:r>
              <a:rPr dirty="0" spc="-10"/>
              <a:t>solution</a:t>
            </a:r>
            <a:r>
              <a:rPr dirty="0" spc="-95"/>
              <a:t> </a:t>
            </a:r>
            <a:r>
              <a:rPr dirty="0"/>
              <a:t>to</a:t>
            </a:r>
            <a:r>
              <a:rPr dirty="0" spc="-95"/>
              <a:t> </a:t>
            </a:r>
            <a:r>
              <a:rPr dirty="0"/>
              <a:t>the</a:t>
            </a:r>
            <a:r>
              <a:rPr dirty="0" spc="-95"/>
              <a:t> </a:t>
            </a:r>
            <a:r>
              <a:rPr dirty="0"/>
              <a:t>equation</a:t>
            </a:r>
            <a:r>
              <a:rPr dirty="0" spc="-105"/>
              <a:t> </a:t>
            </a:r>
            <a:r>
              <a:rPr dirty="0" spc="229">
                <a:latin typeface="Cambria"/>
                <a:cs typeface="Cambria"/>
              </a:rPr>
              <a:t>X</a:t>
            </a:r>
            <a:r>
              <a:rPr dirty="0" baseline="24390" sz="3075" spc="345" i="1">
                <a:latin typeface="Times New Roman"/>
                <a:cs typeface="Times New Roman"/>
              </a:rPr>
              <a:t>′′</a:t>
            </a:r>
            <a:r>
              <a:rPr dirty="0" sz="2450" spc="229"/>
              <a:t>(</a:t>
            </a:r>
            <a:r>
              <a:rPr dirty="0" sz="2450" spc="229">
                <a:latin typeface="Cambria"/>
                <a:cs typeface="Cambria"/>
              </a:rPr>
              <a:t>x</a:t>
            </a:r>
            <a:r>
              <a:rPr dirty="0" sz="2450" spc="229"/>
              <a:t>)</a:t>
            </a:r>
            <a:r>
              <a:rPr dirty="0" sz="2450" spc="120"/>
              <a:t> </a:t>
            </a:r>
            <a:r>
              <a:rPr dirty="0" sz="2450" spc="385"/>
              <a:t>=</a:t>
            </a:r>
            <a:r>
              <a:rPr dirty="0" sz="2450" spc="114"/>
              <a:t> </a:t>
            </a:r>
            <a:r>
              <a:rPr dirty="0" sz="2450" spc="195" i="1">
                <a:latin typeface="Times New Roman"/>
                <a:cs typeface="Times New Roman"/>
              </a:rPr>
              <a:t>−</a:t>
            </a:r>
            <a:r>
              <a:rPr dirty="0" sz="2450" spc="195">
                <a:latin typeface="Cambria"/>
                <a:cs typeface="Cambria"/>
              </a:rPr>
              <a:t>k</a:t>
            </a:r>
            <a:r>
              <a:rPr dirty="0" baseline="24390" sz="3075" spc="292"/>
              <a:t>2</a:t>
            </a:r>
            <a:r>
              <a:rPr dirty="0" sz="2450" spc="195">
                <a:latin typeface="Cambria"/>
                <a:cs typeface="Cambria"/>
              </a:rPr>
              <a:t>X</a:t>
            </a:r>
            <a:r>
              <a:rPr dirty="0" sz="2450" spc="195"/>
              <a:t>(</a:t>
            </a:r>
            <a:r>
              <a:rPr dirty="0" sz="2450" spc="195">
                <a:latin typeface="Cambria"/>
                <a:cs typeface="Cambria"/>
              </a:rPr>
              <a:t>x</a:t>
            </a:r>
            <a:r>
              <a:rPr dirty="0" sz="2450" spc="195"/>
              <a:t>)</a:t>
            </a:r>
            <a:r>
              <a:rPr dirty="0" sz="2450" spc="-95"/>
              <a:t> </a:t>
            </a:r>
            <a:r>
              <a:rPr dirty="0" sz="2450" spc="-65"/>
              <a:t>is</a:t>
            </a:r>
            <a:r>
              <a:rPr dirty="0" sz="2450" spc="-95"/>
              <a:t> </a:t>
            </a:r>
            <a:r>
              <a:rPr dirty="0" sz="2450" spc="275">
                <a:latin typeface="Cambria"/>
                <a:cs typeface="Cambria"/>
              </a:rPr>
              <a:t>X</a:t>
            </a:r>
            <a:r>
              <a:rPr dirty="0" sz="2450" spc="275"/>
              <a:t>(</a:t>
            </a:r>
            <a:r>
              <a:rPr dirty="0" sz="2450" spc="275">
                <a:latin typeface="Cambria"/>
                <a:cs typeface="Cambria"/>
              </a:rPr>
              <a:t>x</a:t>
            </a:r>
            <a:r>
              <a:rPr dirty="0" sz="2450" spc="275"/>
              <a:t>)</a:t>
            </a:r>
            <a:r>
              <a:rPr dirty="0" sz="2450" spc="114"/>
              <a:t> </a:t>
            </a:r>
            <a:r>
              <a:rPr dirty="0" sz="2450" spc="335"/>
              <a:t>=</a:t>
            </a:r>
            <a:endParaRPr sz="2450">
              <a:latin typeface="Cambria"/>
              <a:cs typeface="Cambria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07745" y="1653157"/>
            <a:ext cx="8266430" cy="4135754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23495" marR="5080">
              <a:lnSpc>
                <a:spcPct val="101699"/>
              </a:lnSpc>
              <a:spcBef>
                <a:spcPts val="75"/>
              </a:spcBef>
            </a:pPr>
            <a:r>
              <a:rPr dirty="0" sz="2450" spc="285">
                <a:latin typeface="Cambria"/>
                <a:cs typeface="Cambria"/>
              </a:rPr>
              <a:t>A</a:t>
            </a:r>
            <a:r>
              <a:rPr dirty="0" sz="2450" spc="-145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sin(</a:t>
            </a:r>
            <a:r>
              <a:rPr dirty="0" sz="2450">
                <a:latin typeface="Cambria"/>
                <a:cs typeface="Cambria"/>
              </a:rPr>
              <a:t>kx</a:t>
            </a:r>
            <a:r>
              <a:rPr dirty="0" sz="2450">
                <a:latin typeface="Times New Roman"/>
                <a:cs typeface="Times New Roman"/>
              </a:rPr>
              <a:t>)</a:t>
            </a:r>
            <a:r>
              <a:rPr dirty="0" sz="2450" spc="-155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+</a:t>
            </a:r>
            <a:r>
              <a:rPr dirty="0" sz="2450" spc="-155">
                <a:latin typeface="Times New Roman"/>
                <a:cs typeface="Times New Roman"/>
              </a:rPr>
              <a:t> </a:t>
            </a:r>
            <a:r>
              <a:rPr dirty="0" sz="2450" spc="330">
                <a:latin typeface="Cambria"/>
                <a:cs typeface="Cambria"/>
              </a:rPr>
              <a:t>B</a:t>
            </a:r>
            <a:r>
              <a:rPr dirty="0" sz="2450" spc="-75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cos(</a:t>
            </a:r>
            <a:r>
              <a:rPr dirty="0" sz="2450">
                <a:latin typeface="Cambria"/>
                <a:cs typeface="Cambria"/>
              </a:rPr>
              <a:t>kx</a:t>
            </a:r>
            <a:r>
              <a:rPr dirty="0" sz="2450">
                <a:latin typeface="Times New Roman"/>
                <a:cs typeface="Times New Roman"/>
              </a:rPr>
              <a:t>).</a:t>
            </a:r>
            <a:r>
              <a:rPr dirty="0" sz="2450" spc="3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When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we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solved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eigenstates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the </a:t>
            </a: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box,</a:t>
            </a:r>
            <a:r>
              <a:rPr dirty="0" sz="2450" spc="3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why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did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we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only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use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sine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cosine? </a:t>
            </a:r>
            <a:r>
              <a:rPr dirty="0" sz="2450">
                <a:latin typeface="Times New Roman"/>
                <a:cs typeface="Times New Roman"/>
              </a:rPr>
              <a:t>(Choose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one.)</a:t>
            </a:r>
            <a:endParaRPr sz="2450">
              <a:latin typeface="Times New Roman"/>
              <a:cs typeface="Times New Roman"/>
            </a:endParaRPr>
          </a:p>
          <a:p>
            <a:pPr marL="394335" indent="-370205">
              <a:lnSpc>
                <a:spcPct val="100000"/>
              </a:lnSpc>
              <a:spcBef>
                <a:spcPts val="16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cosine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does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fit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differential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equation.</a:t>
            </a:r>
            <a:endParaRPr sz="2450">
              <a:latin typeface="Times New Roman"/>
              <a:cs typeface="Times New Roman"/>
            </a:endParaRPr>
          </a:p>
          <a:p>
            <a:pPr marL="393700" marR="635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was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arbitrary;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could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gone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other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way,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long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as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we</a:t>
            </a:r>
            <a:r>
              <a:rPr dirty="0" sz="2450" spc="-11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were</a:t>
            </a:r>
            <a:r>
              <a:rPr dirty="0" sz="2450" spc="-1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consistent.</a:t>
            </a:r>
            <a:endParaRPr sz="2450">
              <a:latin typeface="Times New Roman"/>
              <a:cs typeface="Times New Roman"/>
            </a:endParaRPr>
          </a:p>
          <a:p>
            <a:pPr marL="393700" marR="50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cosine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fits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differential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equation,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boundary 	conditions.</a:t>
            </a:r>
            <a:endParaRPr sz="24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1939"/>
              </a:spcBef>
            </a:pPr>
            <a:r>
              <a:rPr dirty="0" sz="2450" spc="-25" b="1">
                <a:latin typeface="Georgia"/>
                <a:cs typeface="Georgia"/>
              </a:rPr>
              <a:t>Solution:</a:t>
            </a:r>
            <a:r>
              <a:rPr dirty="0" sz="2450" spc="-5" b="1">
                <a:latin typeface="Georgia"/>
                <a:cs typeface="Georgia"/>
              </a:rPr>
              <a:t>  </a:t>
            </a:r>
            <a:r>
              <a:rPr dirty="0" sz="2450" spc="-50">
                <a:latin typeface="Times New Roman"/>
                <a:cs typeface="Times New Roman"/>
              </a:rPr>
              <a:t>C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6119" y="889022"/>
            <a:ext cx="82816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  <a:tabLst>
                <a:tab pos="373443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7.2.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SCHR</a:t>
            </a:r>
            <a:r>
              <a:rPr dirty="0" sz="1200" spc="-675">
                <a:latin typeface="Times New Roman"/>
                <a:cs typeface="Times New Roman"/>
              </a:rPr>
              <a:t>O</a:t>
            </a:r>
            <a:r>
              <a:rPr dirty="0" baseline="13888" sz="1800" spc="60">
                <a:latin typeface="Times New Roman"/>
                <a:cs typeface="Times New Roman"/>
              </a:rPr>
              <a:t>¨</a:t>
            </a:r>
            <a:r>
              <a:rPr dirty="0" baseline="13888" sz="1800" spc="-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DINGER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EQUATION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THREE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DIMENSIONS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1112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08797"/>
            <a:ext cx="8280400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25400" marR="17780">
              <a:lnSpc>
                <a:spcPct val="101699"/>
              </a:lnSpc>
              <a:spcBef>
                <a:spcPts val="75"/>
              </a:spcBef>
              <a:tabLst>
                <a:tab pos="4307205" algn="l"/>
              </a:tabLst>
            </a:pPr>
            <a:r>
              <a:rPr dirty="0"/>
              <a:t>Which</a:t>
            </a:r>
            <a:r>
              <a:rPr dirty="0" spc="130"/>
              <a:t> </a:t>
            </a:r>
            <a:r>
              <a:rPr dirty="0"/>
              <a:t>of</a:t>
            </a:r>
            <a:r>
              <a:rPr dirty="0" spc="135"/>
              <a:t> </a:t>
            </a:r>
            <a:r>
              <a:rPr dirty="0"/>
              <a:t>the</a:t>
            </a:r>
            <a:r>
              <a:rPr dirty="0" spc="125"/>
              <a:t> </a:t>
            </a:r>
            <a:r>
              <a:rPr dirty="0" spc="-75"/>
              <a:t>following</a:t>
            </a:r>
            <a:r>
              <a:rPr dirty="0" spc="135"/>
              <a:t> </a:t>
            </a:r>
            <a:r>
              <a:rPr dirty="0"/>
              <a:t>are</a:t>
            </a:r>
            <a:r>
              <a:rPr dirty="0" spc="125"/>
              <a:t> </a:t>
            </a:r>
            <a:r>
              <a:rPr dirty="0"/>
              <a:t>true</a:t>
            </a:r>
            <a:r>
              <a:rPr dirty="0" spc="130"/>
              <a:t> </a:t>
            </a:r>
            <a:r>
              <a:rPr dirty="0" spc="50"/>
              <a:t>about</a:t>
            </a:r>
            <a:r>
              <a:rPr dirty="0" spc="125"/>
              <a:t> </a:t>
            </a:r>
            <a:r>
              <a:rPr dirty="0"/>
              <a:t>the</a:t>
            </a:r>
            <a:r>
              <a:rPr dirty="0" spc="130"/>
              <a:t> </a:t>
            </a:r>
            <a:r>
              <a:rPr dirty="0"/>
              <a:t>quantum</a:t>
            </a:r>
            <a:r>
              <a:rPr dirty="0" spc="125"/>
              <a:t> </a:t>
            </a:r>
            <a:r>
              <a:rPr dirty="0"/>
              <a:t>numbers</a:t>
            </a:r>
            <a:r>
              <a:rPr dirty="0" spc="140"/>
              <a:t> </a:t>
            </a:r>
            <a:r>
              <a:rPr dirty="0">
                <a:latin typeface="Cambria"/>
                <a:cs typeface="Cambria"/>
              </a:rPr>
              <a:t>a</a:t>
            </a:r>
            <a:r>
              <a:rPr dirty="0"/>
              <a:t>,</a:t>
            </a:r>
            <a:r>
              <a:rPr dirty="0" spc="135"/>
              <a:t> </a:t>
            </a:r>
            <a:r>
              <a:rPr dirty="0" spc="-25">
                <a:latin typeface="Cambria"/>
                <a:cs typeface="Cambria"/>
              </a:rPr>
              <a:t>b</a:t>
            </a:r>
            <a:r>
              <a:rPr dirty="0" spc="-25"/>
              <a:t>, </a:t>
            </a:r>
            <a:r>
              <a:rPr dirty="0"/>
              <a:t>and</a:t>
            </a:r>
            <a:r>
              <a:rPr dirty="0" spc="100"/>
              <a:t> </a:t>
            </a:r>
            <a:r>
              <a:rPr dirty="0">
                <a:latin typeface="Cambria"/>
                <a:cs typeface="Cambria"/>
              </a:rPr>
              <a:t>c</a:t>
            </a:r>
            <a:r>
              <a:rPr dirty="0" spc="180">
                <a:latin typeface="Cambria"/>
                <a:cs typeface="Cambria"/>
              </a:rPr>
              <a:t> </a:t>
            </a:r>
            <a:r>
              <a:rPr dirty="0"/>
              <a:t>in</a:t>
            </a:r>
            <a:r>
              <a:rPr dirty="0" spc="110"/>
              <a:t> </a:t>
            </a:r>
            <a:r>
              <a:rPr dirty="0"/>
              <a:t>a</a:t>
            </a:r>
            <a:r>
              <a:rPr dirty="0" spc="110"/>
              <a:t> </a:t>
            </a:r>
            <a:r>
              <a:rPr dirty="0" spc="-10"/>
              <a:t>given</a:t>
            </a:r>
            <a:r>
              <a:rPr dirty="0" spc="110"/>
              <a:t> </a:t>
            </a:r>
            <a:r>
              <a:rPr dirty="0"/>
              <a:t>eigenstate</a:t>
            </a:r>
            <a:r>
              <a:rPr dirty="0" spc="105"/>
              <a:t> </a:t>
            </a:r>
            <a:r>
              <a:rPr dirty="0" spc="-10">
                <a:latin typeface="Cambria"/>
                <a:cs typeface="Cambria"/>
              </a:rPr>
              <a:t>ψ</a:t>
            </a:r>
            <a:r>
              <a:rPr dirty="0" baseline="-16260" sz="3075" spc="-15">
                <a:latin typeface="Cambria"/>
                <a:cs typeface="Cambria"/>
              </a:rPr>
              <a:t>abc</a:t>
            </a:r>
            <a:r>
              <a:rPr dirty="0" sz="2450" spc="-10"/>
              <a:t>?</a:t>
            </a:r>
            <a:r>
              <a:rPr dirty="0" sz="2450"/>
              <a:t>	(Choose</a:t>
            </a:r>
            <a:r>
              <a:rPr dirty="0" sz="2450" spc="55"/>
              <a:t> </a:t>
            </a:r>
            <a:r>
              <a:rPr dirty="0" sz="2450"/>
              <a:t>all</a:t>
            </a:r>
            <a:r>
              <a:rPr dirty="0" sz="2450" spc="55"/>
              <a:t> </a:t>
            </a:r>
            <a:r>
              <a:rPr dirty="0" sz="2450" spc="114"/>
              <a:t>that</a:t>
            </a:r>
            <a:r>
              <a:rPr dirty="0" sz="2450" spc="55"/>
              <a:t> </a:t>
            </a:r>
            <a:r>
              <a:rPr dirty="0" sz="2450" spc="-10"/>
              <a:t>apply.)</a:t>
            </a:r>
            <a:endParaRPr sz="2450">
              <a:latin typeface="Cambria"/>
              <a:cs typeface="Cambria"/>
            </a:endParaRP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/>
              <a:t>They</a:t>
            </a:r>
            <a:r>
              <a:rPr dirty="0" spc="140"/>
              <a:t> </a:t>
            </a:r>
            <a:r>
              <a:rPr dirty="0"/>
              <a:t>must</a:t>
            </a:r>
            <a:r>
              <a:rPr dirty="0" spc="135"/>
              <a:t> </a:t>
            </a:r>
            <a:r>
              <a:rPr dirty="0"/>
              <a:t>be</a:t>
            </a:r>
            <a:r>
              <a:rPr dirty="0" spc="140"/>
              <a:t> </a:t>
            </a:r>
            <a:r>
              <a:rPr dirty="0"/>
              <a:t>positive</a:t>
            </a:r>
            <a:r>
              <a:rPr dirty="0" spc="135"/>
              <a:t> </a:t>
            </a:r>
            <a:r>
              <a:rPr dirty="0" spc="-10"/>
              <a:t>integers.</a:t>
            </a: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/>
              <a:t>No</a:t>
            </a:r>
            <a:r>
              <a:rPr dirty="0" spc="90"/>
              <a:t> </a:t>
            </a:r>
            <a:r>
              <a:rPr dirty="0"/>
              <a:t>two</a:t>
            </a:r>
            <a:r>
              <a:rPr dirty="0" spc="100"/>
              <a:t> </a:t>
            </a:r>
            <a:r>
              <a:rPr dirty="0"/>
              <a:t>of</a:t>
            </a:r>
            <a:r>
              <a:rPr dirty="0" spc="100"/>
              <a:t> </a:t>
            </a:r>
            <a:r>
              <a:rPr dirty="0"/>
              <a:t>them</a:t>
            </a:r>
            <a:r>
              <a:rPr dirty="0" spc="100"/>
              <a:t> </a:t>
            </a:r>
            <a:r>
              <a:rPr dirty="0"/>
              <a:t>can</a:t>
            </a:r>
            <a:r>
              <a:rPr dirty="0" spc="100"/>
              <a:t> </a:t>
            </a:r>
            <a:r>
              <a:rPr dirty="0"/>
              <a:t>be</a:t>
            </a:r>
            <a:r>
              <a:rPr dirty="0" spc="100"/>
              <a:t> </a:t>
            </a:r>
            <a:r>
              <a:rPr dirty="0"/>
              <a:t>the</a:t>
            </a:r>
            <a:r>
              <a:rPr dirty="0" spc="105"/>
              <a:t> </a:t>
            </a:r>
            <a:r>
              <a:rPr dirty="0" spc="-10"/>
              <a:t>same.</a:t>
            </a: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pc="-85"/>
              <a:t>You</a:t>
            </a:r>
            <a:r>
              <a:rPr dirty="0" spc="20"/>
              <a:t> </a:t>
            </a:r>
            <a:r>
              <a:rPr dirty="0"/>
              <a:t>need</a:t>
            </a:r>
            <a:r>
              <a:rPr dirty="0" spc="20"/>
              <a:t> </a:t>
            </a:r>
            <a:r>
              <a:rPr dirty="0"/>
              <a:t>to</a:t>
            </a:r>
            <a:r>
              <a:rPr dirty="0" spc="25"/>
              <a:t> </a:t>
            </a:r>
            <a:r>
              <a:rPr dirty="0" spc="-50"/>
              <a:t>know</a:t>
            </a:r>
            <a:r>
              <a:rPr dirty="0" spc="20"/>
              <a:t> </a:t>
            </a:r>
            <a:r>
              <a:rPr dirty="0"/>
              <a:t>all</a:t>
            </a:r>
            <a:r>
              <a:rPr dirty="0" spc="20"/>
              <a:t> </a:t>
            </a:r>
            <a:r>
              <a:rPr dirty="0"/>
              <a:t>three</a:t>
            </a:r>
            <a:r>
              <a:rPr dirty="0" spc="20"/>
              <a:t> </a:t>
            </a:r>
            <a:r>
              <a:rPr dirty="0" spc="-60"/>
              <a:t>of</a:t>
            </a:r>
            <a:r>
              <a:rPr dirty="0" spc="20"/>
              <a:t> </a:t>
            </a:r>
            <a:r>
              <a:rPr dirty="0"/>
              <a:t>them</a:t>
            </a:r>
            <a:r>
              <a:rPr dirty="0" spc="20"/>
              <a:t> </a:t>
            </a:r>
            <a:r>
              <a:rPr dirty="0"/>
              <a:t>to</a:t>
            </a:r>
            <a:r>
              <a:rPr dirty="0" spc="20"/>
              <a:t> </a:t>
            </a:r>
            <a:r>
              <a:rPr dirty="0" spc="-50"/>
              <a:t>know</a:t>
            </a:r>
            <a:r>
              <a:rPr dirty="0" spc="20"/>
              <a:t> </a:t>
            </a:r>
            <a:r>
              <a:rPr dirty="0"/>
              <a:t>the</a:t>
            </a:r>
            <a:r>
              <a:rPr dirty="0" spc="20"/>
              <a:t> </a:t>
            </a:r>
            <a:r>
              <a:rPr dirty="0" spc="50"/>
              <a:t>state</a:t>
            </a:r>
            <a:r>
              <a:rPr dirty="0" spc="20"/>
              <a:t> </a:t>
            </a:r>
            <a:r>
              <a:rPr dirty="0" spc="114"/>
              <a:t>that</a:t>
            </a:r>
            <a:r>
              <a:rPr dirty="0" spc="20"/>
              <a:t> </a:t>
            </a:r>
            <a:r>
              <a:rPr dirty="0" spc="-20">
                <a:latin typeface="Cambria"/>
                <a:cs typeface="Cambria"/>
              </a:rPr>
              <a:t>ψ</a:t>
            </a:r>
            <a:r>
              <a:rPr dirty="0" baseline="-16260" sz="3075" spc="-30">
                <a:latin typeface="Cambria"/>
                <a:cs typeface="Cambria"/>
              </a:rPr>
              <a:t>abc</a:t>
            </a:r>
            <a:endParaRPr baseline="-16260" sz="3075">
              <a:latin typeface="Cambria"/>
              <a:cs typeface="Cambria"/>
            </a:endParaRPr>
          </a:p>
          <a:p>
            <a:pPr marL="394970">
              <a:lnSpc>
                <a:spcPct val="100000"/>
              </a:lnSpc>
              <a:spcBef>
                <a:spcPts val="45"/>
              </a:spcBef>
            </a:pPr>
            <a:r>
              <a:rPr dirty="0" spc="-10"/>
              <a:t>describes.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6119" y="889022"/>
            <a:ext cx="82816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  <a:tabLst>
                <a:tab pos="373443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7.2.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SCHR</a:t>
            </a:r>
            <a:r>
              <a:rPr dirty="0" sz="1200" spc="-675">
                <a:latin typeface="Times New Roman"/>
                <a:cs typeface="Times New Roman"/>
              </a:rPr>
              <a:t>O</a:t>
            </a:r>
            <a:r>
              <a:rPr dirty="0" baseline="13888" sz="1800" spc="60">
                <a:latin typeface="Times New Roman"/>
                <a:cs typeface="Times New Roman"/>
              </a:rPr>
              <a:t>¨</a:t>
            </a:r>
            <a:r>
              <a:rPr dirty="0" baseline="13888" sz="1800" spc="-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DINGER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EQUATION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THREE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DIMENSIONS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1112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08797"/>
            <a:ext cx="8280400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25400" marR="17780">
              <a:lnSpc>
                <a:spcPct val="101699"/>
              </a:lnSpc>
              <a:spcBef>
                <a:spcPts val="75"/>
              </a:spcBef>
              <a:tabLst>
                <a:tab pos="4307205" algn="l"/>
              </a:tabLst>
            </a:pPr>
            <a:r>
              <a:rPr dirty="0"/>
              <a:t>Which</a:t>
            </a:r>
            <a:r>
              <a:rPr dirty="0" spc="130"/>
              <a:t> </a:t>
            </a:r>
            <a:r>
              <a:rPr dirty="0"/>
              <a:t>of</a:t>
            </a:r>
            <a:r>
              <a:rPr dirty="0" spc="135"/>
              <a:t> </a:t>
            </a:r>
            <a:r>
              <a:rPr dirty="0"/>
              <a:t>the</a:t>
            </a:r>
            <a:r>
              <a:rPr dirty="0" spc="125"/>
              <a:t> </a:t>
            </a:r>
            <a:r>
              <a:rPr dirty="0" spc="-75"/>
              <a:t>following</a:t>
            </a:r>
            <a:r>
              <a:rPr dirty="0" spc="135"/>
              <a:t> </a:t>
            </a:r>
            <a:r>
              <a:rPr dirty="0"/>
              <a:t>are</a:t>
            </a:r>
            <a:r>
              <a:rPr dirty="0" spc="125"/>
              <a:t> </a:t>
            </a:r>
            <a:r>
              <a:rPr dirty="0"/>
              <a:t>true</a:t>
            </a:r>
            <a:r>
              <a:rPr dirty="0" spc="130"/>
              <a:t> </a:t>
            </a:r>
            <a:r>
              <a:rPr dirty="0" spc="50"/>
              <a:t>about</a:t>
            </a:r>
            <a:r>
              <a:rPr dirty="0" spc="125"/>
              <a:t> </a:t>
            </a:r>
            <a:r>
              <a:rPr dirty="0"/>
              <a:t>the</a:t>
            </a:r>
            <a:r>
              <a:rPr dirty="0" spc="130"/>
              <a:t> </a:t>
            </a:r>
            <a:r>
              <a:rPr dirty="0"/>
              <a:t>quantum</a:t>
            </a:r>
            <a:r>
              <a:rPr dirty="0" spc="125"/>
              <a:t> </a:t>
            </a:r>
            <a:r>
              <a:rPr dirty="0"/>
              <a:t>numbers</a:t>
            </a:r>
            <a:r>
              <a:rPr dirty="0" spc="140"/>
              <a:t> </a:t>
            </a:r>
            <a:r>
              <a:rPr dirty="0">
                <a:latin typeface="Cambria"/>
                <a:cs typeface="Cambria"/>
              </a:rPr>
              <a:t>a</a:t>
            </a:r>
            <a:r>
              <a:rPr dirty="0"/>
              <a:t>,</a:t>
            </a:r>
            <a:r>
              <a:rPr dirty="0" spc="135"/>
              <a:t> </a:t>
            </a:r>
            <a:r>
              <a:rPr dirty="0" spc="-25">
                <a:latin typeface="Cambria"/>
                <a:cs typeface="Cambria"/>
              </a:rPr>
              <a:t>b</a:t>
            </a:r>
            <a:r>
              <a:rPr dirty="0" spc="-25"/>
              <a:t>, </a:t>
            </a:r>
            <a:r>
              <a:rPr dirty="0"/>
              <a:t>and</a:t>
            </a:r>
            <a:r>
              <a:rPr dirty="0" spc="100"/>
              <a:t> </a:t>
            </a:r>
            <a:r>
              <a:rPr dirty="0">
                <a:latin typeface="Cambria"/>
                <a:cs typeface="Cambria"/>
              </a:rPr>
              <a:t>c</a:t>
            </a:r>
            <a:r>
              <a:rPr dirty="0" spc="180">
                <a:latin typeface="Cambria"/>
                <a:cs typeface="Cambria"/>
              </a:rPr>
              <a:t> </a:t>
            </a:r>
            <a:r>
              <a:rPr dirty="0"/>
              <a:t>in</a:t>
            </a:r>
            <a:r>
              <a:rPr dirty="0" spc="110"/>
              <a:t> </a:t>
            </a:r>
            <a:r>
              <a:rPr dirty="0"/>
              <a:t>a</a:t>
            </a:r>
            <a:r>
              <a:rPr dirty="0" spc="110"/>
              <a:t> </a:t>
            </a:r>
            <a:r>
              <a:rPr dirty="0" spc="-10"/>
              <a:t>given</a:t>
            </a:r>
            <a:r>
              <a:rPr dirty="0" spc="110"/>
              <a:t> </a:t>
            </a:r>
            <a:r>
              <a:rPr dirty="0"/>
              <a:t>eigenstate</a:t>
            </a:r>
            <a:r>
              <a:rPr dirty="0" spc="105"/>
              <a:t> </a:t>
            </a:r>
            <a:r>
              <a:rPr dirty="0" spc="-10">
                <a:latin typeface="Cambria"/>
                <a:cs typeface="Cambria"/>
              </a:rPr>
              <a:t>ψ</a:t>
            </a:r>
            <a:r>
              <a:rPr dirty="0" baseline="-16260" sz="3075" spc="-15">
                <a:latin typeface="Cambria"/>
                <a:cs typeface="Cambria"/>
              </a:rPr>
              <a:t>abc</a:t>
            </a:r>
            <a:r>
              <a:rPr dirty="0" sz="2450" spc="-10"/>
              <a:t>?</a:t>
            </a:r>
            <a:r>
              <a:rPr dirty="0" sz="2450"/>
              <a:t>	(Choose</a:t>
            </a:r>
            <a:r>
              <a:rPr dirty="0" sz="2450" spc="55"/>
              <a:t> </a:t>
            </a:r>
            <a:r>
              <a:rPr dirty="0" sz="2450"/>
              <a:t>all</a:t>
            </a:r>
            <a:r>
              <a:rPr dirty="0" sz="2450" spc="55"/>
              <a:t> </a:t>
            </a:r>
            <a:r>
              <a:rPr dirty="0" sz="2450" spc="114"/>
              <a:t>that</a:t>
            </a:r>
            <a:r>
              <a:rPr dirty="0" sz="2450" spc="55"/>
              <a:t> </a:t>
            </a:r>
            <a:r>
              <a:rPr dirty="0" sz="2450" spc="-10"/>
              <a:t>apply.)</a:t>
            </a:r>
            <a:endParaRPr sz="2450">
              <a:latin typeface="Cambria"/>
              <a:cs typeface="Cambria"/>
            </a:endParaRP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44780" rIns="0" bIns="0" rtlCol="0" vert="horz">
            <a:spAutoFit/>
          </a:bodyPr>
          <a:lstStyle/>
          <a:p>
            <a:pPr marL="393700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/>
              <a:t>They</a:t>
            </a:r>
            <a:r>
              <a:rPr dirty="0" spc="140"/>
              <a:t> </a:t>
            </a:r>
            <a:r>
              <a:rPr dirty="0"/>
              <a:t>must</a:t>
            </a:r>
            <a:r>
              <a:rPr dirty="0" spc="135"/>
              <a:t> </a:t>
            </a:r>
            <a:r>
              <a:rPr dirty="0"/>
              <a:t>be</a:t>
            </a:r>
            <a:r>
              <a:rPr dirty="0" spc="140"/>
              <a:t> </a:t>
            </a:r>
            <a:r>
              <a:rPr dirty="0"/>
              <a:t>positive</a:t>
            </a:r>
            <a:r>
              <a:rPr dirty="0" spc="135"/>
              <a:t> </a:t>
            </a:r>
            <a:r>
              <a:rPr dirty="0" spc="-10"/>
              <a:t>integers.</a:t>
            </a:r>
          </a:p>
          <a:p>
            <a:pPr marL="393700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/>
              <a:t>No</a:t>
            </a:r>
            <a:r>
              <a:rPr dirty="0" spc="90"/>
              <a:t> </a:t>
            </a:r>
            <a:r>
              <a:rPr dirty="0"/>
              <a:t>two</a:t>
            </a:r>
            <a:r>
              <a:rPr dirty="0" spc="100"/>
              <a:t> </a:t>
            </a:r>
            <a:r>
              <a:rPr dirty="0"/>
              <a:t>of</a:t>
            </a:r>
            <a:r>
              <a:rPr dirty="0" spc="100"/>
              <a:t> </a:t>
            </a:r>
            <a:r>
              <a:rPr dirty="0"/>
              <a:t>them</a:t>
            </a:r>
            <a:r>
              <a:rPr dirty="0" spc="100"/>
              <a:t> </a:t>
            </a:r>
            <a:r>
              <a:rPr dirty="0"/>
              <a:t>can</a:t>
            </a:r>
            <a:r>
              <a:rPr dirty="0" spc="100"/>
              <a:t> </a:t>
            </a:r>
            <a:r>
              <a:rPr dirty="0"/>
              <a:t>be</a:t>
            </a:r>
            <a:r>
              <a:rPr dirty="0" spc="100"/>
              <a:t> </a:t>
            </a:r>
            <a:r>
              <a:rPr dirty="0"/>
              <a:t>the</a:t>
            </a:r>
            <a:r>
              <a:rPr dirty="0" spc="105"/>
              <a:t> </a:t>
            </a:r>
            <a:r>
              <a:rPr dirty="0" spc="-10"/>
              <a:t>same.</a:t>
            </a:r>
          </a:p>
          <a:p>
            <a:pPr marL="39306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pc="-85"/>
              <a:t>You</a:t>
            </a:r>
            <a:r>
              <a:rPr dirty="0" spc="20"/>
              <a:t> </a:t>
            </a:r>
            <a:r>
              <a:rPr dirty="0"/>
              <a:t>need</a:t>
            </a:r>
            <a:r>
              <a:rPr dirty="0" spc="20"/>
              <a:t> </a:t>
            </a:r>
            <a:r>
              <a:rPr dirty="0"/>
              <a:t>to</a:t>
            </a:r>
            <a:r>
              <a:rPr dirty="0" spc="25"/>
              <a:t> </a:t>
            </a:r>
            <a:r>
              <a:rPr dirty="0" spc="-50"/>
              <a:t>know</a:t>
            </a:r>
            <a:r>
              <a:rPr dirty="0" spc="20"/>
              <a:t> </a:t>
            </a:r>
            <a:r>
              <a:rPr dirty="0"/>
              <a:t>all</a:t>
            </a:r>
            <a:r>
              <a:rPr dirty="0" spc="20"/>
              <a:t> </a:t>
            </a:r>
            <a:r>
              <a:rPr dirty="0"/>
              <a:t>three</a:t>
            </a:r>
            <a:r>
              <a:rPr dirty="0" spc="20"/>
              <a:t> </a:t>
            </a:r>
            <a:r>
              <a:rPr dirty="0" spc="-60"/>
              <a:t>of</a:t>
            </a:r>
            <a:r>
              <a:rPr dirty="0" spc="20"/>
              <a:t> </a:t>
            </a:r>
            <a:r>
              <a:rPr dirty="0"/>
              <a:t>them</a:t>
            </a:r>
            <a:r>
              <a:rPr dirty="0" spc="20"/>
              <a:t> </a:t>
            </a:r>
            <a:r>
              <a:rPr dirty="0"/>
              <a:t>to</a:t>
            </a:r>
            <a:r>
              <a:rPr dirty="0" spc="20"/>
              <a:t> </a:t>
            </a:r>
            <a:r>
              <a:rPr dirty="0" spc="-50"/>
              <a:t>know</a:t>
            </a:r>
            <a:r>
              <a:rPr dirty="0" spc="20"/>
              <a:t> </a:t>
            </a:r>
            <a:r>
              <a:rPr dirty="0"/>
              <a:t>the</a:t>
            </a:r>
            <a:r>
              <a:rPr dirty="0" spc="20"/>
              <a:t> </a:t>
            </a:r>
            <a:r>
              <a:rPr dirty="0" spc="50"/>
              <a:t>state</a:t>
            </a:r>
            <a:r>
              <a:rPr dirty="0" spc="20"/>
              <a:t> </a:t>
            </a:r>
            <a:r>
              <a:rPr dirty="0" spc="114"/>
              <a:t>that</a:t>
            </a:r>
            <a:r>
              <a:rPr dirty="0" spc="20"/>
              <a:t> </a:t>
            </a:r>
            <a:r>
              <a:rPr dirty="0" spc="-20">
                <a:latin typeface="Cambria"/>
                <a:cs typeface="Cambria"/>
              </a:rPr>
              <a:t>ψ</a:t>
            </a:r>
            <a:r>
              <a:rPr dirty="0" baseline="-16260" sz="3075" spc="-30">
                <a:latin typeface="Cambria"/>
                <a:cs typeface="Cambria"/>
              </a:rPr>
              <a:t>abc</a:t>
            </a:r>
            <a:endParaRPr baseline="-16260" sz="3075">
              <a:latin typeface="Cambria"/>
              <a:cs typeface="Cambria"/>
            </a:endParaRPr>
          </a:p>
          <a:p>
            <a:pPr marL="394335">
              <a:lnSpc>
                <a:spcPct val="100000"/>
              </a:lnSpc>
              <a:spcBef>
                <a:spcPts val="45"/>
              </a:spcBef>
            </a:pPr>
            <a:r>
              <a:rPr dirty="0" spc="-10"/>
              <a:t>describes.</a:t>
            </a:r>
          </a:p>
          <a:p>
            <a:pPr marL="12065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pc="-10" b="1">
                <a:latin typeface="Georgia"/>
                <a:cs typeface="Georgia"/>
              </a:rPr>
              <a:t>Solution:</a:t>
            </a:r>
            <a:r>
              <a:rPr dirty="0" b="1">
                <a:latin typeface="Georgia"/>
                <a:cs typeface="Georgia"/>
              </a:rPr>
              <a:t>	</a:t>
            </a:r>
            <a:r>
              <a:rPr dirty="0"/>
              <a:t>A</a:t>
            </a:r>
            <a:r>
              <a:rPr dirty="0" spc="155"/>
              <a:t> </a:t>
            </a:r>
            <a:r>
              <a:rPr dirty="0"/>
              <a:t>and</a:t>
            </a:r>
            <a:r>
              <a:rPr dirty="0" spc="150"/>
              <a:t> </a:t>
            </a:r>
            <a:r>
              <a:rPr dirty="0" spc="-50"/>
              <a:t>C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6119" y="889022"/>
            <a:ext cx="82816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  <a:tabLst>
                <a:tab pos="373443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7.2.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SCHR</a:t>
            </a:r>
            <a:r>
              <a:rPr dirty="0" sz="1200" spc="-675">
                <a:latin typeface="Times New Roman"/>
                <a:cs typeface="Times New Roman"/>
              </a:rPr>
              <a:t>O</a:t>
            </a:r>
            <a:r>
              <a:rPr dirty="0" baseline="13888" sz="1800" spc="60">
                <a:latin typeface="Times New Roman"/>
                <a:cs typeface="Times New Roman"/>
              </a:rPr>
              <a:t>¨</a:t>
            </a:r>
            <a:r>
              <a:rPr dirty="0" baseline="13888" sz="1800" spc="-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DINGER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EQUATION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THREE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DIMENSIONS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1112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905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Which</a:t>
            </a:r>
            <a:r>
              <a:rPr dirty="0" spc="395"/>
              <a:t> </a:t>
            </a:r>
            <a:r>
              <a:rPr dirty="0"/>
              <a:t>of</a:t>
            </a:r>
            <a:r>
              <a:rPr dirty="0" spc="395"/>
              <a:t> </a:t>
            </a:r>
            <a:r>
              <a:rPr dirty="0"/>
              <a:t>the</a:t>
            </a:r>
            <a:r>
              <a:rPr dirty="0" spc="390"/>
              <a:t> </a:t>
            </a:r>
            <a:r>
              <a:rPr dirty="0" spc="-20"/>
              <a:t>following</a:t>
            </a:r>
            <a:r>
              <a:rPr dirty="0" spc="400"/>
              <a:t> </a:t>
            </a:r>
            <a:r>
              <a:rPr dirty="0" spc="-270" b="0" i="1">
                <a:latin typeface="Bookman Old Style"/>
                <a:cs typeface="Bookman Old Style"/>
              </a:rPr>
              <a:t>best</a:t>
            </a:r>
            <a:r>
              <a:rPr dirty="0" spc="484" b="0" i="1">
                <a:latin typeface="Bookman Old Style"/>
                <a:cs typeface="Bookman Old Style"/>
              </a:rPr>
              <a:t> </a:t>
            </a:r>
            <a:r>
              <a:rPr dirty="0"/>
              <a:t>describes</a:t>
            </a:r>
            <a:r>
              <a:rPr dirty="0" spc="395"/>
              <a:t> </a:t>
            </a:r>
            <a:r>
              <a:rPr dirty="0"/>
              <a:t>why</a:t>
            </a:r>
            <a:r>
              <a:rPr dirty="0" spc="395"/>
              <a:t> </a:t>
            </a:r>
            <a:r>
              <a:rPr dirty="0"/>
              <a:t>our</a:t>
            </a:r>
            <a:r>
              <a:rPr dirty="0" spc="395"/>
              <a:t> </a:t>
            </a:r>
            <a:r>
              <a:rPr dirty="0"/>
              <a:t>solution</a:t>
            </a:r>
            <a:r>
              <a:rPr dirty="0" spc="395"/>
              <a:t> </a:t>
            </a:r>
            <a:r>
              <a:rPr dirty="0"/>
              <a:t>to</a:t>
            </a:r>
            <a:r>
              <a:rPr dirty="0" spc="395"/>
              <a:t> </a:t>
            </a:r>
            <a:r>
              <a:rPr dirty="0" spc="-25"/>
              <a:t>the </a:t>
            </a:r>
            <a:r>
              <a:rPr dirty="0" spc="-10"/>
              <a:t>three-</a:t>
            </a:r>
            <a:r>
              <a:rPr dirty="0"/>
              <a:t>dimensional</a:t>
            </a:r>
            <a:r>
              <a:rPr dirty="0" spc="160"/>
              <a:t> </a:t>
            </a:r>
            <a:r>
              <a:rPr dirty="0"/>
              <a:t>particle</a:t>
            </a:r>
            <a:r>
              <a:rPr dirty="0" spc="155"/>
              <a:t> </a:t>
            </a:r>
            <a:r>
              <a:rPr dirty="0"/>
              <a:t>in</a:t>
            </a:r>
            <a:r>
              <a:rPr dirty="0" spc="160"/>
              <a:t> </a:t>
            </a:r>
            <a:r>
              <a:rPr dirty="0"/>
              <a:t>a</a:t>
            </a:r>
            <a:r>
              <a:rPr dirty="0" spc="160"/>
              <a:t> </a:t>
            </a:r>
            <a:r>
              <a:rPr dirty="0"/>
              <a:t>box</a:t>
            </a:r>
            <a:r>
              <a:rPr dirty="0" spc="150"/>
              <a:t> </a:t>
            </a:r>
            <a:r>
              <a:rPr dirty="0" spc="-25"/>
              <a:t>involved</a:t>
            </a:r>
            <a:r>
              <a:rPr dirty="0" spc="160"/>
              <a:t> </a:t>
            </a:r>
            <a:r>
              <a:rPr dirty="0"/>
              <a:t>discrete</a:t>
            </a:r>
            <a:r>
              <a:rPr dirty="0" spc="160"/>
              <a:t> </a:t>
            </a:r>
            <a:r>
              <a:rPr dirty="0"/>
              <a:t>(as</a:t>
            </a:r>
            <a:r>
              <a:rPr dirty="0" spc="155"/>
              <a:t> </a:t>
            </a:r>
            <a:r>
              <a:rPr dirty="0" spc="-10"/>
              <a:t>opposed </a:t>
            </a:r>
            <a:r>
              <a:rPr dirty="0"/>
              <a:t>to</a:t>
            </a:r>
            <a:r>
              <a:rPr dirty="0" spc="-5"/>
              <a:t> </a:t>
            </a:r>
            <a:r>
              <a:rPr dirty="0"/>
              <a:t>continuous)</a:t>
            </a:r>
            <a:r>
              <a:rPr dirty="0" spc="-10"/>
              <a:t> </a:t>
            </a:r>
            <a:r>
              <a:rPr dirty="0"/>
              <a:t>energy</a:t>
            </a:r>
            <a:r>
              <a:rPr dirty="0" spc="-5"/>
              <a:t> </a:t>
            </a:r>
            <a:r>
              <a:rPr dirty="0" spc="-25"/>
              <a:t>levels?</a:t>
            </a:r>
            <a:r>
              <a:rPr dirty="0" spc="210"/>
              <a:t> </a:t>
            </a:r>
            <a:r>
              <a:rPr dirty="0"/>
              <a:t>(Choose</a:t>
            </a:r>
            <a:r>
              <a:rPr dirty="0" spc="-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549968"/>
            <a:ext cx="8256905" cy="255460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8227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math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led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continuous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solutions,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then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introduced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quantization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because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it’s</a:t>
            </a:r>
            <a:r>
              <a:rPr dirty="0" sz="2450" spc="-50">
                <a:latin typeface="Times New Roman"/>
                <a:cs typeface="Times New Roman"/>
              </a:rPr>
              <a:t> one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 spc="-120">
                <a:latin typeface="Times New Roman"/>
                <a:cs typeface="Times New Roman"/>
              </a:rPr>
              <a:t>of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rules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 spc="-120">
                <a:latin typeface="Times New Roman"/>
                <a:cs typeface="Times New Roman"/>
              </a:rPr>
              <a:t>of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quantum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mechanics.</a:t>
            </a:r>
            <a:endParaRPr sz="2450">
              <a:latin typeface="Times New Roman"/>
              <a:cs typeface="Times New Roman"/>
            </a:endParaRPr>
          </a:p>
          <a:p>
            <a:pPr marL="382270" marR="6985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3540" algn="l"/>
                <a:tab pos="745744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general</a:t>
            </a:r>
            <a:r>
              <a:rPr dirty="0" sz="2450" spc="2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solution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S</a:t>
            </a:r>
            <a:r>
              <a:rPr dirty="0" sz="2450" spc="-105">
                <a:latin typeface="Times New Roman"/>
                <a:cs typeface="Times New Roman"/>
              </a:rPr>
              <a:t>c</a:t>
            </a:r>
            <a:r>
              <a:rPr dirty="0" sz="2450" spc="-25">
                <a:latin typeface="Times New Roman"/>
                <a:cs typeface="Times New Roman"/>
              </a:rPr>
              <a:t>hr</a:t>
            </a:r>
            <a:r>
              <a:rPr dirty="0" sz="2450" spc="-844">
                <a:latin typeface="Times New Roman"/>
                <a:cs typeface="Times New Roman"/>
              </a:rPr>
              <a:t>¨</a:t>
            </a:r>
            <a:r>
              <a:rPr dirty="0" sz="2450" spc="-25">
                <a:latin typeface="Times New Roman"/>
                <a:cs typeface="Times New Roman"/>
              </a:rPr>
              <a:t>odinger’s</a:t>
            </a:r>
            <a:r>
              <a:rPr dirty="0" sz="2450" spc="2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equation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Cambria"/>
                <a:cs typeface="Cambria"/>
              </a:rPr>
              <a:t>U</a:t>
            </a:r>
            <a:r>
              <a:rPr dirty="0" sz="2450">
                <a:latin typeface="Cambria"/>
                <a:cs typeface="Cambria"/>
              </a:rPr>
              <a:t>	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2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0</a:t>
            </a:r>
            <a:r>
              <a:rPr dirty="0" sz="2450" spc="200">
                <a:latin typeface="Times New Roman"/>
                <a:cs typeface="Times New Roman"/>
              </a:rPr>
              <a:t> </a:t>
            </a:r>
            <a:r>
              <a:rPr dirty="0" sz="2450" spc="-70">
                <a:latin typeface="Times New Roman"/>
                <a:cs typeface="Times New Roman"/>
              </a:rPr>
              <a:t>is </a:t>
            </a:r>
            <a:r>
              <a:rPr dirty="0" sz="2450" spc="-7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quantized.</a:t>
            </a:r>
            <a:endParaRPr sz="2450">
              <a:latin typeface="Times New Roman"/>
              <a:cs typeface="Times New Roman"/>
            </a:endParaRPr>
          </a:p>
          <a:p>
            <a:pPr marL="382270" marR="635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general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solution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quantized,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boundary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condi-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tions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led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quantized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levels.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6119" y="889022"/>
            <a:ext cx="82816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  <a:tabLst>
                <a:tab pos="373443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7.2.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SCHR</a:t>
            </a:r>
            <a:r>
              <a:rPr dirty="0" sz="1200" spc="-675">
                <a:latin typeface="Times New Roman"/>
                <a:cs typeface="Times New Roman"/>
              </a:rPr>
              <a:t>O</a:t>
            </a:r>
            <a:r>
              <a:rPr dirty="0" baseline="13888" sz="1800" spc="60">
                <a:latin typeface="Times New Roman"/>
                <a:cs typeface="Times New Roman"/>
              </a:rPr>
              <a:t>¨</a:t>
            </a:r>
            <a:r>
              <a:rPr dirty="0" baseline="13888" sz="1800" spc="-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DINGER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EQUATION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THREE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DIMENSIONS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1112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905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Which</a:t>
            </a:r>
            <a:r>
              <a:rPr dirty="0" spc="395"/>
              <a:t> </a:t>
            </a:r>
            <a:r>
              <a:rPr dirty="0"/>
              <a:t>of</a:t>
            </a:r>
            <a:r>
              <a:rPr dirty="0" spc="395"/>
              <a:t> </a:t>
            </a:r>
            <a:r>
              <a:rPr dirty="0"/>
              <a:t>the</a:t>
            </a:r>
            <a:r>
              <a:rPr dirty="0" spc="390"/>
              <a:t> </a:t>
            </a:r>
            <a:r>
              <a:rPr dirty="0" spc="-20"/>
              <a:t>following</a:t>
            </a:r>
            <a:r>
              <a:rPr dirty="0" spc="400"/>
              <a:t> </a:t>
            </a:r>
            <a:r>
              <a:rPr dirty="0" spc="-270" b="0" i="1">
                <a:latin typeface="Bookman Old Style"/>
                <a:cs typeface="Bookman Old Style"/>
              </a:rPr>
              <a:t>best</a:t>
            </a:r>
            <a:r>
              <a:rPr dirty="0" spc="484" b="0" i="1">
                <a:latin typeface="Bookman Old Style"/>
                <a:cs typeface="Bookman Old Style"/>
              </a:rPr>
              <a:t> </a:t>
            </a:r>
            <a:r>
              <a:rPr dirty="0"/>
              <a:t>describes</a:t>
            </a:r>
            <a:r>
              <a:rPr dirty="0" spc="395"/>
              <a:t> </a:t>
            </a:r>
            <a:r>
              <a:rPr dirty="0"/>
              <a:t>why</a:t>
            </a:r>
            <a:r>
              <a:rPr dirty="0" spc="395"/>
              <a:t> </a:t>
            </a:r>
            <a:r>
              <a:rPr dirty="0"/>
              <a:t>our</a:t>
            </a:r>
            <a:r>
              <a:rPr dirty="0" spc="395"/>
              <a:t> </a:t>
            </a:r>
            <a:r>
              <a:rPr dirty="0"/>
              <a:t>solution</a:t>
            </a:r>
            <a:r>
              <a:rPr dirty="0" spc="395"/>
              <a:t> </a:t>
            </a:r>
            <a:r>
              <a:rPr dirty="0"/>
              <a:t>to</a:t>
            </a:r>
            <a:r>
              <a:rPr dirty="0" spc="395"/>
              <a:t> </a:t>
            </a:r>
            <a:r>
              <a:rPr dirty="0" spc="-25"/>
              <a:t>the </a:t>
            </a:r>
            <a:r>
              <a:rPr dirty="0" spc="-10"/>
              <a:t>three-</a:t>
            </a:r>
            <a:r>
              <a:rPr dirty="0"/>
              <a:t>dimensional</a:t>
            </a:r>
            <a:r>
              <a:rPr dirty="0" spc="160"/>
              <a:t> </a:t>
            </a:r>
            <a:r>
              <a:rPr dirty="0"/>
              <a:t>particle</a:t>
            </a:r>
            <a:r>
              <a:rPr dirty="0" spc="155"/>
              <a:t> </a:t>
            </a:r>
            <a:r>
              <a:rPr dirty="0"/>
              <a:t>in</a:t>
            </a:r>
            <a:r>
              <a:rPr dirty="0" spc="160"/>
              <a:t> </a:t>
            </a:r>
            <a:r>
              <a:rPr dirty="0"/>
              <a:t>a</a:t>
            </a:r>
            <a:r>
              <a:rPr dirty="0" spc="160"/>
              <a:t> </a:t>
            </a:r>
            <a:r>
              <a:rPr dirty="0"/>
              <a:t>box</a:t>
            </a:r>
            <a:r>
              <a:rPr dirty="0" spc="150"/>
              <a:t> </a:t>
            </a:r>
            <a:r>
              <a:rPr dirty="0" spc="-25"/>
              <a:t>involved</a:t>
            </a:r>
            <a:r>
              <a:rPr dirty="0" spc="160"/>
              <a:t> </a:t>
            </a:r>
            <a:r>
              <a:rPr dirty="0"/>
              <a:t>discrete</a:t>
            </a:r>
            <a:r>
              <a:rPr dirty="0" spc="160"/>
              <a:t> </a:t>
            </a:r>
            <a:r>
              <a:rPr dirty="0"/>
              <a:t>(as</a:t>
            </a:r>
            <a:r>
              <a:rPr dirty="0" spc="155"/>
              <a:t> </a:t>
            </a:r>
            <a:r>
              <a:rPr dirty="0" spc="-10"/>
              <a:t>opposed </a:t>
            </a:r>
            <a:r>
              <a:rPr dirty="0"/>
              <a:t>to</a:t>
            </a:r>
            <a:r>
              <a:rPr dirty="0" spc="-5"/>
              <a:t> </a:t>
            </a:r>
            <a:r>
              <a:rPr dirty="0"/>
              <a:t>continuous)</a:t>
            </a:r>
            <a:r>
              <a:rPr dirty="0" spc="-10"/>
              <a:t> </a:t>
            </a:r>
            <a:r>
              <a:rPr dirty="0"/>
              <a:t>energy</a:t>
            </a:r>
            <a:r>
              <a:rPr dirty="0" spc="-5"/>
              <a:t> </a:t>
            </a:r>
            <a:r>
              <a:rPr dirty="0" spc="-25"/>
              <a:t>levels?</a:t>
            </a:r>
            <a:r>
              <a:rPr dirty="0" spc="210"/>
              <a:t> </a:t>
            </a:r>
            <a:r>
              <a:rPr dirty="0"/>
              <a:t>(Choose</a:t>
            </a:r>
            <a:r>
              <a:rPr dirty="0" spc="-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549968"/>
            <a:ext cx="8268970" cy="317436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9370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math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led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continuous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solutions,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then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introduced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quantization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because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it’s</a:t>
            </a:r>
            <a:r>
              <a:rPr dirty="0" sz="2450" spc="-50">
                <a:latin typeface="Times New Roman"/>
                <a:cs typeface="Times New Roman"/>
              </a:rPr>
              <a:t> one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 spc="-120">
                <a:latin typeface="Times New Roman"/>
                <a:cs typeface="Times New Roman"/>
              </a:rPr>
              <a:t>of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rules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 spc="-120">
                <a:latin typeface="Times New Roman"/>
                <a:cs typeface="Times New Roman"/>
              </a:rPr>
              <a:t>of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quantum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mechanics.</a:t>
            </a:r>
            <a:endParaRPr sz="2450">
              <a:latin typeface="Times New Roman"/>
              <a:cs typeface="Times New Roman"/>
            </a:endParaRPr>
          </a:p>
          <a:p>
            <a:pPr marL="393700" marR="6985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  <a:tab pos="746950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general</a:t>
            </a:r>
            <a:r>
              <a:rPr dirty="0" sz="2450" spc="2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solution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S</a:t>
            </a:r>
            <a:r>
              <a:rPr dirty="0" sz="2450" spc="-105">
                <a:latin typeface="Times New Roman"/>
                <a:cs typeface="Times New Roman"/>
              </a:rPr>
              <a:t>c</a:t>
            </a:r>
            <a:r>
              <a:rPr dirty="0" sz="2450" spc="-25">
                <a:latin typeface="Times New Roman"/>
                <a:cs typeface="Times New Roman"/>
              </a:rPr>
              <a:t>hr</a:t>
            </a:r>
            <a:r>
              <a:rPr dirty="0" sz="2450" spc="-844">
                <a:latin typeface="Times New Roman"/>
                <a:cs typeface="Times New Roman"/>
              </a:rPr>
              <a:t>¨</a:t>
            </a:r>
            <a:r>
              <a:rPr dirty="0" sz="2450" spc="-25">
                <a:latin typeface="Times New Roman"/>
                <a:cs typeface="Times New Roman"/>
              </a:rPr>
              <a:t>odinger’s</a:t>
            </a:r>
            <a:r>
              <a:rPr dirty="0" sz="2450" spc="2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equation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Cambria"/>
                <a:cs typeface="Cambria"/>
              </a:rPr>
              <a:t>U</a:t>
            </a:r>
            <a:r>
              <a:rPr dirty="0" sz="2450">
                <a:latin typeface="Cambria"/>
                <a:cs typeface="Cambria"/>
              </a:rPr>
              <a:t>	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2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0</a:t>
            </a:r>
            <a:r>
              <a:rPr dirty="0" sz="2450" spc="200">
                <a:latin typeface="Times New Roman"/>
                <a:cs typeface="Times New Roman"/>
              </a:rPr>
              <a:t> </a:t>
            </a:r>
            <a:r>
              <a:rPr dirty="0" sz="2450" spc="-70">
                <a:latin typeface="Times New Roman"/>
                <a:cs typeface="Times New Roman"/>
              </a:rPr>
              <a:t>is </a:t>
            </a:r>
            <a:r>
              <a:rPr dirty="0" sz="2450" spc="-7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quantized.</a:t>
            </a:r>
            <a:endParaRPr sz="2450">
              <a:latin typeface="Times New Roman"/>
              <a:cs typeface="Times New Roman"/>
            </a:endParaRPr>
          </a:p>
          <a:p>
            <a:pPr marL="393700" marR="635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general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solution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quantized,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boundary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condi-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tions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led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quantized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levels.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C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93419" y="889022"/>
            <a:ext cx="83197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  <a:tabLst>
                <a:tab pos="374713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7.2.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SCHR</a:t>
            </a:r>
            <a:r>
              <a:rPr dirty="0" sz="1200" spc="-675">
                <a:latin typeface="Times New Roman"/>
                <a:cs typeface="Times New Roman"/>
              </a:rPr>
              <a:t>O</a:t>
            </a:r>
            <a:r>
              <a:rPr dirty="0" baseline="13888" sz="1800" spc="60">
                <a:latin typeface="Times New Roman"/>
                <a:cs typeface="Times New Roman"/>
              </a:rPr>
              <a:t>¨</a:t>
            </a:r>
            <a:r>
              <a:rPr dirty="0" baseline="13888" sz="1800" spc="-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DINGER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EQUATION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THREE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DIMENSIONS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1112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5688012" y="1422711"/>
            <a:ext cx="380365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70">
                <a:latin typeface="Cambria"/>
                <a:cs typeface="Cambria"/>
              </a:rPr>
              <a:t>abc</a:t>
            </a:r>
            <a:endParaRPr sz="2050">
              <a:latin typeface="Cambria"/>
              <a:cs typeface="Cambria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18819" y="1296529"/>
            <a:ext cx="7088505" cy="78295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5423535" algn="l"/>
              </a:tabLst>
            </a:pPr>
            <a:r>
              <a:rPr dirty="0" sz="2450">
                <a:latin typeface="Times New Roman"/>
                <a:cs typeface="Times New Roman"/>
              </a:rPr>
              <a:t>Why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does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constant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front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60">
                <a:latin typeface="Times New Roman"/>
                <a:cs typeface="Times New Roman"/>
              </a:rPr>
              <a:t>of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Cambria"/>
                <a:cs typeface="Cambria"/>
              </a:rPr>
              <a:t>ψ</a:t>
            </a:r>
            <a:r>
              <a:rPr dirty="0" sz="2450">
                <a:latin typeface="Cambria"/>
                <a:cs typeface="Cambria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have</a:t>
            </a:r>
            <a:r>
              <a:rPr dirty="0" sz="2450">
                <a:latin typeface="Times New Roman"/>
                <a:cs typeface="Times New Roman"/>
              </a:rPr>
              <a:t> to </a:t>
            </a:r>
            <a:r>
              <a:rPr dirty="0" sz="2450" spc="-10">
                <a:latin typeface="Times New Roman"/>
                <a:cs typeface="Times New Roman"/>
              </a:rPr>
              <a:t>equal </a:t>
            </a:r>
            <a:r>
              <a:rPr dirty="0" sz="2450">
                <a:latin typeface="Times New Roman"/>
                <a:cs typeface="Times New Roman"/>
              </a:rPr>
              <a:t>(Choose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one.)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7862595" y="1015376"/>
            <a:ext cx="34036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570">
                <a:latin typeface="Segoe UI Symbol"/>
                <a:cs typeface="Segoe UI Symbol"/>
              </a:rPr>
              <a:t>✓</a:t>
            </a:r>
            <a:endParaRPr sz="2450">
              <a:latin typeface="Segoe UI Symbol"/>
              <a:cs typeface="Segoe UI Symbol"/>
            </a:endParaRPr>
          </a:p>
        </p:txBody>
      </p:sp>
      <p:sp>
        <p:nvSpPr>
          <p:cNvPr id="7" name="object 7" descr=""/>
          <p:cNvSpPr/>
          <p:nvPr/>
        </p:nvSpPr>
        <p:spPr>
          <a:xfrm>
            <a:off x="8190103" y="1336573"/>
            <a:ext cx="635000" cy="0"/>
          </a:xfrm>
          <a:custGeom>
            <a:avLst/>
            <a:gdLst/>
            <a:ahLst/>
            <a:cxnLst/>
            <a:rect l="l" t="t" r="r" b="b"/>
            <a:pathLst>
              <a:path w="635000" h="0">
                <a:moveTo>
                  <a:pt x="0" y="0"/>
                </a:moveTo>
                <a:lnTo>
                  <a:pt x="634873" y="0"/>
                </a:lnTo>
              </a:path>
            </a:pathLst>
          </a:custGeom>
          <a:ln w="125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8685606" y="1257966"/>
            <a:ext cx="146050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50">
                <a:latin typeface="Times New Roman"/>
                <a:cs typeface="Times New Roman"/>
              </a:rPr>
              <a:t>3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8177403" y="1296529"/>
            <a:ext cx="79629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75">
                <a:latin typeface="Times New Roman"/>
                <a:cs typeface="Times New Roman"/>
              </a:rPr>
              <a:t>8</a:t>
            </a:r>
            <a:r>
              <a:rPr dirty="0" sz="2450" spc="75">
                <a:latin typeface="Cambria"/>
                <a:cs typeface="Cambria"/>
              </a:rPr>
              <a:t>/L</a:t>
            </a:r>
            <a:r>
              <a:rPr dirty="0" sz="2450" spc="445">
                <a:latin typeface="Cambria"/>
                <a:cs typeface="Cambria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?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715137" y="2129782"/>
            <a:ext cx="8258175" cy="280924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wouldn’t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70">
                <a:latin typeface="Times New Roman"/>
                <a:cs typeface="Times New Roman"/>
              </a:rPr>
              <a:t>solve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S</a:t>
            </a:r>
            <a:r>
              <a:rPr dirty="0" sz="2450" spc="-130">
                <a:latin typeface="Times New Roman"/>
                <a:cs typeface="Times New Roman"/>
              </a:rPr>
              <a:t>c</a:t>
            </a:r>
            <a:r>
              <a:rPr dirty="0" sz="2450" spc="-50">
                <a:latin typeface="Times New Roman"/>
                <a:cs typeface="Times New Roman"/>
              </a:rPr>
              <a:t>hr</a:t>
            </a:r>
            <a:r>
              <a:rPr dirty="0" sz="2450" spc="-869">
                <a:latin typeface="Times New Roman"/>
                <a:cs typeface="Times New Roman"/>
              </a:rPr>
              <a:t>¨</a:t>
            </a:r>
            <a:r>
              <a:rPr dirty="0" sz="2450" spc="-50">
                <a:latin typeface="Times New Roman"/>
                <a:cs typeface="Times New Roman"/>
              </a:rPr>
              <a:t>odinger’s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equation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for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any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other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constant.</a:t>
            </a:r>
            <a:endParaRPr sz="2450">
              <a:latin typeface="Times New Roman"/>
              <a:cs typeface="Times New Roman"/>
            </a:endParaRPr>
          </a:p>
          <a:p>
            <a:pPr marL="386715" marR="5715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wouldn’t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match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boundary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conditions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any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other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con- </a:t>
            </a:r>
            <a:r>
              <a:rPr dirty="0" sz="2450" spc="-20">
                <a:latin typeface="Times New Roman"/>
                <a:cs typeface="Times New Roman"/>
              </a:rPr>
              <a:t>	</a:t>
            </a:r>
            <a:r>
              <a:rPr dirty="0" sz="2450" spc="45">
                <a:latin typeface="Times New Roman"/>
                <a:cs typeface="Times New Roman"/>
              </a:rPr>
              <a:t>stant.</a:t>
            </a:r>
            <a:endParaRPr sz="2450">
              <a:latin typeface="Times New Roman"/>
              <a:cs typeface="Times New Roman"/>
            </a:endParaRPr>
          </a:p>
          <a:p>
            <a:pPr marL="386715" marR="5080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position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probabilities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wouldn’t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normalized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for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any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other 	constant.</a:t>
            </a:r>
            <a:endParaRPr sz="2450">
              <a:latin typeface="Times New Roman"/>
              <a:cs typeface="Times New Roman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above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6477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20751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7.1.</a:t>
            </a:r>
            <a:r>
              <a:rPr dirty="0" sz="1200" spc="25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QUANTUM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NUMBERS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HYDROGEN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ATOM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572770" algn="l"/>
              </a:tabLst>
            </a:pPr>
            <a:r>
              <a:rPr dirty="0" sz="1700" spc="-25" b="1">
                <a:latin typeface="Georgia"/>
                <a:cs typeface="Georgia"/>
              </a:rPr>
              <a:t>7.1</a:t>
            </a:r>
            <a:r>
              <a:rPr dirty="0" sz="1700" b="1">
                <a:latin typeface="Georgia"/>
                <a:cs typeface="Georgia"/>
              </a:rPr>
              <a:t>	</a:t>
            </a:r>
            <a:r>
              <a:rPr dirty="0" sz="1700" spc="-30" b="1">
                <a:latin typeface="Georgia"/>
                <a:cs typeface="Georgia"/>
              </a:rPr>
              <a:t>Quantum</a:t>
            </a:r>
            <a:r>
              <a:rPr dirty="0" sz="1700" spc="45" b="1">
                <a:latin typeface="Georgia"/>
                <a:cs typeface="Georgia"/>
              </a:rPr>
              <a:t> </a:t>
            </a:r>
            <a:r>
              <a:rPr dirty="0" sz="1700" spc="-45" b="1">
                <a:latin typeface="Georgia"/>
                <a:cs typeface="Georgia"/>
              </a:rPr>
              <a:t>Numbers</a:t>
            </a:r>
            <a:r>
              <a:rPr dirty="0" sz="1700" spc="50" b="1">
                <a:latin typeface="Georgia"/>
                <a:cs typeface="Georgia"/>
              </a:rPr>
              <a:t> </a:t>
            </a:r>
            <a:r>
              <a:rPr dirty="0" sz="1700" b="1">
                <a:latin typeface="Georgia"/>
                <a:cs typeface="Georgia"/>
              </a:rPr>
              <a:t>of</a:t>
            </a:r>
            <a:r>
              <a:rPr dirty="0" sz="1700" spc="50" b="1">
                <a:latin typeface="Georgia"/>
                <a:cs typeface="Georgia"/>
              </a:rPr>
              <a:t> </a:t>
            </a:r>
            <a:r>
              <a:rPr dirty="0" sz="1700" b="1">
                <a:latin typeface="Georgia"/>
                <a:cs typeface="Georgia"/>
              </a:rPr>
              <a:t>the</a:t>
            </a:r>
            <a:r>
              <a:rPr dirty="0" sz="1700" spc="50" b="1">
                <a:latin typeface="Georgia"/>
                <a:cs typeface="Georgia"/>
              </a:rPr>
              <a:t> </a:t>
            </a:r>
            <a:r>
              <a:rPr dirty="0" sz="1700" spc="-35" b="1">
                <a:latin typeface="Georgia"/>
                <a:cs typeface="Georgia"/>
              </a:rPr>
              <a:t>Hydrogen</a:t>
            </a:r>
            <a:r>
              <a:rPr dirty="0" sz="1700" spc="45" b="1">
                <a:latin typeface="Georgia"/>
                <a:cs typeface="Georgia"/>
              </a:rPr>
              <a:t> </a:t>
            </a:r>
            <a:r>
              <a:rPr dirty="0" sz="1700" spc="-20" b="1">
                <a:latin typeface="Georgia"/>
                <a:cs typeface="Georgia"/>
              </a:rPr>
              <a:t>Atom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93419" y="889022"/>
            <a:ext cx="83197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  <a:tabLst>
                <a:tab pos="374713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7.2.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SCHR</a:t>
            </a:r>
            <a:r>
              <a:rPr dirty="0" sz="1200" spc="-675">
                <a:latin typeface="Times New Roman"/>
                <a:cs typeface="Times New Roman"/>
              </a:rPr>
              <a:t>O</a:t>
            </a:r>
            <a:r>
              <a:rPr dirty="0" baseline="13888" sz="1800" spc="60">
                <a:latin typeface="Times New Roman"/>
                <a:cs typeface="Times New Roman"/>
              </a:rPr>
              <a:t>¨</a:t>
            </a:r>
            <a:r>
              <a:rPr dirty="0" baseline="13888" sz="1800" spc="-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DINGER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EQUATION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THREE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DIMENSIONS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1112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5688012" y="1422711"/>
            <a:ext cx="380365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70">
                <a:latin typeface="Cambria"/>
                <a:cs typeface="Cambria"/>
              </a:rPr>
              <a:t>abc</a:t>
            </a:r>
            <a:endParaRPr sz="2050">
              <a:latin typeface="Cambria"/>
              <a:cs typeface="Cambria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18819" y="1296529"/>
            <a:ext cx="7088505" cy="78295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5423535" algn="l"/>
              </a:tabLst>
            </a:pPr>
            <a:r>
              <a:rPr dirty="0" sz="2450">
                <a:latin typeface="Times New Roman"/>
                <a:cs typeface="Times New Roman"/>
              </a:rPr>
              <a:t>Why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does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constant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front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60">
                <a:latin typeface="Times New Roman"/>
                <a:cs typeface="Times New Roman"/>
              </a:rPr>
              <a:t>of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Cambria"/>
                <a:cs typeface="Cambria"/>
              </a:rPr>
              <a:t>ψ</a:t>
            </a:r>
            <a:r>
              <a:rPr dirty="0" sz="2450">
                <a:latin typeface="Cambria"/>
                <a:cs typeface="Cambria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have</a:t>
            </a:r>
            <a:r>
              <a:rPr dirty="0" sz="2450">
                <a:latin typeface="Times New Roman"/>
                <a:cs typeface="Times New Roman"/>
              </a:rPr>
              <a:t> to </a:t>
            </a:r>
            <a:r>
              <a:rPr dirty="0" sz="2450" spc="-10">
                <a:latin typeface="Times New Roman"/>
                <a:cs typeface="Times New Roman"/>
              </a:rPr>
              <a:t>equal </a:t>
            </a:r>
            <a:r>
              <a:rPr dirty="0" sz="2450">
                <a:latin typeface="Times New Roman"/>
                <a:cs typeface="Times New Roman"/>
              </a:rPr>
              <a:t>(Choose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one.)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7862595" y="1015376"/>
            <a:ext cx="34036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570">
                <a:latin typeface="Segoe UI Symbol"/>
                <a:cs typeface="Segoe UI Symbol"/>
              </a:rPr>
              <a:t>✓</a:t>
            </a:r>
            <a:endParaRPr sz="2450">
              <a:latin typeface="Segoe UI Symbol"/>
              <a:cs typeface="Segoe UI Symbol"/>
            </a:endParaRPr>
          </a:p>
        </p:txBody>
      </p:sp>
      <p:sp>
        <p:nvSpPr>
          <p:cNvPr id="7" name="object 7" descr=""/>
          <p:cNvSpPr/>
          <p:nvPr/>
        </p:nvSpPr>
        <p:spPr>
          <a:xfrm>
            <a:off x="8190103" y="1336573"/>
            <a:ext cx="635000" cy="0"/>
          </a:xfrm>
          <a:custGeom>
            <a:avLst/>
            <a:gdLst/>
            <a:ahLst/>
            <a:cxnLst/>
            <a:rect l="l" t="t" r="r" b="b"/>
            <a:pathLst>
              <a:path w="635000" h="0">
                <a:moveTo>
                  <a:pt x="0" y="0"/>
                </a:moveTo>
                <a:lnTo>
                  <a:pt x="634873" y="0"/>
                </a:lnTo>
              </a:path>
            </a:pathLst>
          </a:custGeom>
          <a:ln w="125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8685606" y="1257966"/>
            <a:ext cx="146050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50">
                <a:latin typeface="Times New Roman"/>
                <a:cs typeface="Times New Roman"/>
              </a:rPr>
              <a:t>3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8177403" y="1296529"/>
            <a:ext cx="79629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75">
                <a:latin typeface="Times New Roman"/>
                <a:cs typeface="Times New Roman"/>
              </a:rPr>
              <a:t>8</a:t>
            </a:r>
            <a:r>
              <a:rPr dirty="0" sz="2450" spc="75">
                <a:latin typeface="Cambria"/>
                <a:cs typeface="Cambria"/>
              </a:rPr>
              <a:t>/L</a:t>
            </a:r>
            <a:r>
              <a:rPr dirty="0" sz="2450" spc="445">
                <a:latin typeface="Cambria"/>
                <a:cs typeface="Cambria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?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707758" y="2129782"/>
            <a:ext cx="8265795" cy="342900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wouldn’t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70">
                <a:latin typeface="Times New Roman"/>
                <a:cs typeface="Times New Roman"/>
              </a:rPr>
              <a:t>solve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S</a:t>
            </a:r>
            <a:r>
              <a:rPr dirty="0" sz="2450" spc="-130">
                <a:latin typeface="Times New Roman"/>
                <a:cs typeface="Times New Roman"/>
              </a:rPr>
              <a:t>c</a:t>
            </a:r>
            <a:r>
              <a:rPr dirty="0" sz="2450" spc="-50">
                <a:latin typeface="Times New Roman"/>
                <a:cs typeface="Times New Roman"/>
              </a:rPr>
              <a:t>hr</a:t>
            </a:r>
            <a:r>
              <a:rPr dirty="0" sz="2450" spc="-869">
                <a:latin typeface="Times New Roman"/>
                <a:cs typeface="Times New Roman"/>
              </a:rPr>
              <a:t>¨</a:t>
            </a:r>
            <a:r>
              <a:rPr dirty="0" sz="2450" spc="-50">
                <a:latin typeface="Times New Roman"/>
                <a:cs typeface="Times New Roman"/>
              </a:rPr>
              <a:t>odinger’s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equation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for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any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other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constant.</a:t>
            </a:r>
            <a:endParaRPr sz="2450">
              <a:latin typeface="Times New Roman"/>
              <a:cs typeface="Times New Roman"/>
            </a:endParaRPr>
          </a:p>
          <a:p>
            <a:pPr marL="393700" marR="5715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wouldn’t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match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boundary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conditions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any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other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con- </a:t>
            </a:r>
            <a:r>
              <a:rPr dirty="0" sz="2450" spc="-20">
                <a:latin typeface="Times New Roman"/>
                <a:cs typeface="Times New Roman"/>
              </a:rPr>
              <a:t>	</a:t>
            </a:r>
            <a:r>
              <a:rPr dirty="0" sz="2450" spc="45">
                <a:latin typeface="Times New Roman"/>
                <a:cs typeface="Times New Roman"/>
              </a:rPr>
              <a:t>stant.</a:t>
            </a:r>
            <a:endParaRPr sz="2450">
              <a:latin typeface="Times New Roman"/>
              <a:cs typeface="Times New Roman"/>
            </a:endParaRPr>
          </a:p>
          <a:p>
            <a:pPr marL="393700" marR="5080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position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probabilities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wouldn’t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normalized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for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any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other 	constant.</a:t>
            </a:r>
            <a:endParaRPr sz="2450">
              <a:latin typeface="Times New Roman"/>
              <a:cs typeface="Times New Roman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above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C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6119" y="889022"/>
            <a:ext cx="82816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  <a:tabLst>
                <a:tab pos="373443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7.2.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SCHR</a:t>
            </a:r>
            <a:r>
              <a:rPr dirty="0" sz="1200" spc="-675">
                <a:latin typeface="Times New Roman"/>
                <a:cs typeface="Times New Roman"/>
              </a:rPr>
              <a:t>O</a:t>
            </a:r>
            <a:r>
              <a:rPr dirty="0" baseline="13888" sz="1800" spc="60">
                <a:latin typeface="Times New Roman"/>
                <a:cs typeface="Times New Roman"/>
              </a:rPr>
              <a:t>¨</a:t>
            </a:r>
            <a:r>
              <a:rPr dirty="0" baseline="13888" sz="1800" spc="-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DINGER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EQUATION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THREE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DIMENSIONS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1112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26005"/>
            <a:ext cx="8280400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25"/>
              </a:spcBef>
              <a:tabLst>
                <a:tab pos="342900" algn="l"/>
                <a:tab pos="615315" algn="l"/>
                <a:tab pos="1684020" algn="l"/>
                <a:tab pos="2051050" algn="l"/>
                <a:tab pos="2322830" algn="l"/>
                <a:tab pos="2908300" algn="l"/>
                <a:tab pos="3227705" algn="l"/>
                <a:tab pos="3595370" algn="l"/>
                <a:tab pos="4123054" algn="l"/>
                <a:tab pos="4859655" algn="l"/>
                <a:tab pos="6209665" algn="l"/>
                <a:tab pos="6581775" algn="l"/>
              </a:tabLst>
            </a:pPr>
            <a:r>
              <a:rPr dirty="0" spc="-25"/>
              <a:t>If</a:t>
            </a:r>
            <a:r>
              <a:rPr dirty="0"/>
              <a:t>	</a:t>
            </a:r>
            <a:r>
              <a:rPr dirty="0" spc="-50"/>
              <a:t>a</a:t>
            </a:r>
            <a:r>
              <a:rPr dirty="0"/>
              <a:t>	</a:t>
            </a:r>
            <a:r>
              <a:rPr dirty="0" spc="-10"/>
              <a:t>particle</a:t>
            </a:r>
            <a:r>
              <a:rPr dirty="0"/>
              <a:t>	</a:t>
            </a:r>
            <a:r>
              <a:rPr dirty="0" spc="-35"/>
              <a:t>in</a:t>
            </a:r>
            <a:r>
              <a:rPr dirty="0"/>
              <a:t>	</a:t>
            </a:r>
            <a:r>
              <a:rPr dirty="0" spc="-50"/>
              <a:t>a</a:t>
            </a:r>
            <a:r>
              <a:rPr dirty="0"/>
              <a:t>	</a:t>
            </a:r>
            <a:r>
              <a:rPr dirty="0" spc="-25"/>
              <a:t>box</a:t>
            </a:r>
            <a:r>
              <a:rPr dirty="0"/>
              <a:t>	</a:t>
            </a:r>
            <a:r>
              <a:rPr dirty="0" spc="-25"/>
              <a:t>is</a:t>
            </a:r>
            <a:r>
              <a:rPr dirty="0"/>
              <a:t>	</a:t>
            </a:r>
            <a:r>
              <a:rPr dirty="0" spc="-25"/>
              <a:t>in</a:t>
            </a:r>
            <a:r>
              <a:rPr dirty="0"/>
              <a:t>	</a:t>
            </a:r>
            <a:r>
              <a:rPr dirty="0" spc="-25"/>
              <a:t>the</a:t>
            </a:r>
            <a:r>
              <a:rPr dirty="0"/>
              <a:t>	</a:t>
            </a:r>
            <a:r>
              <a:rPr dirty="0" spc="40"/>
              <a:t>state</a:t>
            </a:r>
            <a:r>
              <a:rPr dirty="0"/>
              <a:t>	</a:t>
            </a:r>
            <a:r>
              <a:rPr dirty="0" spc="75">
                <a:latin typeface="Cambria"/>
                <a:cs typeface="Cambria"/>
              </a:rPr>
              <a:t>ψ</a:t>
            </a:r>
            <a:r>
              <a:rPr dirty="0" spc="75"/>
              <a:t>(</a:t>
            </a:r>
            <a:r>
              <a:rPr dirty="0" spc="75">
                <a:latin typeface="Cambria"/>
                <a:cs typeface="Cambria"/>
              </a:rPr>
              <a:t>x,</a:t>
            </a:r>
            <a:r>
              <a:rPr dirty="0" spc="-120">
                <a:latin typeface="Cambria"/>
                <a:cs typeface="Cambria"/>
              </a:rPr>
              <a:t> </a:t>
            </a:r>
            <a:r>
              <a:rPr dirty="0" spc="95">
                <a:latin typeface="Cambria"/>
                <a:cs typeface="Cambria"/>
              </a:rPr>
              <a:t>y,</a:t>
            </a:r>
            <a:r>
              <a:rPr dirty="0" spc="-120">
                <a:latin typeface="Cambria"/>
                <a:cs typeface="Cambria"/>
              </a:rPr>
              <a:t> </a:t>
            </a:r>
            <a:r>
              <a:rPr dirty="0" spc="60">
                <a:latin typeface="Cambria"/>
                <a:cs typeface="Cambria"/>
              </a:rPr>
              <a:t>z</a:t>
            </a:r>
            <a:r>
              <a:rPr dirty="0" spc="60"/>
              <a:t>)</a:t>
            </a:r>
            <a:r>
              <a:rPr dirty="0"/>
              <a:t>	</a:t>
            </a:r>
            <a:r>
              <a:rPr dirty="0" spc="335"/>
              <a:t>=</a:t>
            </a:r>
            <a:r>
              <a:rPr dirty="0"/>
              <a:t>	</a:t>
            </a:r>
            <a:r>
              <a:rPr dirty="0">
                <a:latin typeface="Cambria"/>
                <a:cs typeface="Cambria"/>
              </a:rPr>
              <a:t>c</a:t>
            </a:r>
            <a:r>
              <a:rPr dirty="0" baseline="-13550" sz="3075"/>
              <a:t>1</a:t>
            </a:r>
            <a:r>
              <a:rPr dirty="0" baseline="-13550" sz="3075">
                <a:latin typeface="Cambria"/>
                <a:cs typeface="Cambria"/>
              </a:rPr>
              <a:t>,</a:t>
            </a:r>
            <a:r>
              <a:rPr dirty="0" baseline="-13550" sz="3075"/>
              <a:t>2</a:t>
            </a:r>
            <a:r>
              <a:rPr dirty="0" baseline="-13550" sz="3075">
                <a:latin typeface="Cambria"/>
                <a:cs typeface="Cambria"/>
              </a:rPr>
              <a:t>,</a:t>
            </a:r>
            <a:r>
              <a:rPr dirty="0" baseline="-13550" sz="3075"/>
              <a:t>1</a:t>
            </a:r>
            <a:r>
              <a:rPr dirty="0" sz="2450">
                <a:latin typeface="Cambria"/>
                <a:cs typeface="Cambria"/>
              </a:rPr>
              <a:t>ψ</a:t>
            </a:r>
            <a:r>
              <a:rPr dirty="0" baseline="-13550" sz="3075"/>
              <a:t>1</a:t>
            </a:r>
            <a:r>
              <a:rPr dirty="0" baseline="-13550" sz="3075">
                <a:latin typeface="Cambria"/>
                <a:cs typeface="Cambria"/>
              </a:rPr>
              <a:t>,</a:t>
            </a:r>
            <a:r>
              <a:rPr dirty="0" baseline="-13550" sz="3075"/>
              <a:t>2</a:t>
            </a:r>
            <a:r>
              <a:rPr dirty="0" baseline="-13550" sz="3075">
                <a:latin typeface="Cambria"/>
                <a:cs typeface="Cambria"/>
              </a:rPr>
              <a:t>,</a:t>
            </a:r>
            <a:r>
              <a:rPr dirty="0" baseline="-13550" sz="3075"/>
              <a:t>1</a:t>
            </a:r>
            <a:r>
              <a:rPr dirty="0" baseline="-13550" sz="3075" spc="179"/>
              <a:t> </a:t>
            </a:r>
            <a:r>
              <a:rPr dirty="0" sz="2450" spc="335"/>
              <a:t>+</a:t>
            </a:r>
            <a:endParaRPr sz="2450">
              <a:latin typeface="Cambria"/>
              <a:cs typeface="Cambria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68019" y="1633790"/>
            <a:ext cx="8356600" cy="288353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63500" marR="55880">
              <a:lnSpc>
                <a:spcPct val="101699"/>
              </a:lnSpc>
              <a:spcBef>
                <a:spcPts val="75"/>
              </a:spcBef>
            </a:pPr>
            <a:r>
              <a:rPr dirty="0" sz="2450">
                <a:latin typeface="Cambria"/>
                <a:cs typeface="Cambria"/>
              </a:rPr>
              <a:t>c</a:t>
            </a:r>
            <a:r>
              <a:rPr dirty="0" baseline="-13550" sz="3075">
                <a:latin typeface="Times New Roman"/>
                <a:cs typeface="Times New Roman"/>
              </a:rPr>
              <a:t>2</a:t>
            </a:r>
            <a:r>
              <a:rPr dirty="0" baseline="-13550" sz="3075">
                <a:latin typeface="Cambria"/>
                <a:cs typeface="Cambria"/>
              </a:rPr>
              <a:t>,</a:t>
            </a:r>
            <a:r>
              <a:rPr dirty="0" baseline="-13550" sz="3075">
                <a:latin typeface="Times New Roman"/>
                <a:cs typeface="Times New Roman"/>
              </a:rPr>
              <a:t>3</a:t>
            </a:r>
            <a:r>
              <a:rPr dirty="0" baseline="-13550" sz="3075">
                <a:latin typeface="Cambria"/>
                <a:cs typeface="Cambria"/>
              </a:rPr>
              <a:t>,</a:t>
            </a:r>
            <a:r>
              <a:rPr dirty="0" baseline="-13550" sz="3075">
                <a:latin typeface="Times New Roman"/>
                <a:cs typeface="Times New Roman"/>
              </a:rPr>
              <a:t>1</a:t>
            </a:r>
            <a:r>
              <a:rPr dirty="0" sz="2450">
                <a:latin typeface="Cambria"/>
                <a:cs typeface="Cambria"/>
              </a:rPr>
              <a:t>ψ</a:t>
            </a:r>
            <a:r>
              <a:rPr dirty="0" baseline="-13550" sz="3075">
                <a:latin typeface="Times New Roman"/>
                <a:cs typeface="Times New Roman"/>
              </a:rPr>
              <a:t>2</a:t>
            </a:r>
            <a:r>
              <a:rPr dirty="0" baseline="-13550" sz="3075">
                <a:latin typeface="Cambria"/>
                <a:cs typeface="Cambria"/>
              </a:rPr>
              <a:t>,</a:t>
            </a:r>
            <a:r>
              <a:rPr dirty="0" baseline="-13550" sz="3075">
                <a:latin typeface="Times New Roman"/>
                <a:cs typeface="Times New Roman"/>
              </a:rPr>
              <a:t>3</a:t>
            </a:r>
            <a:r>
              <a:rPr dirty="0" baseline="-13550" sz="3075">
                <a:latin typeface="Cambria"/>
                <a:cs typeface="Cambria"/>
              </a:rPr>
              <a:t>,</a:t>
            </a:r>
            <a:r>
              <a:rPr dirty="0" baseline="-13550" sz="3075">
                <a:latin typeface="Times New Roman"/>
                <a:cs typeface="Times New Roman"/>
              </a:rPr>
              <a:t>1</a:t>
            </a:r>
            <a:r>
              <a:rPr dirty="0" baseline="-13550" sz="3075" spc="187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then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spc="-60">
                <a:latin typeface="Times New Roman"/>
                <a:cs typeface="Times New Roman"/>
              </a:rPr>
              <a:t>two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constants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must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satisfy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 i="1">
                <a:latin typeface="Times New Roman"/>
                <a:cs typeface="Times New Roman"/>
              </a:rPr>
              <a:t>|</a:t>
            </a:r>
            <a:r>
              <a:rPr dirty="0" sz="2450">
                <a:latin typeface="Cambria"/>
                <a:cs typeface="Cambria"/>
              </a:rPr>
              <a:t>c</a:t>
            </a:r>
            <a:r>
              <a:rPr dirty="0" baseline="-13550" sz="3075">
                <a:latin typeface="Times New Roman"/>
                <a:cs typeface="Times New Roman"/>
              </a:rPr>
              <a:t>1</a:t>
            </a:r>
            <a:r>
              <a:rPr dirty="0" baseline="-13550" sz="3075">
                <a:latin typeface="Cambria"/>
                <a:cs typeface="Cambria"/>
              </a:rPr>
              <a:t>,</a:t>
            </a:r>
            <a:r>
              <a:rPr dirty="0" baseline="-13550" sz="3075">
                <a:latin typeface="Times New Roman"/>
                <a:cs typeface="Times New Roman"/>
              </a:rPr>
              <a:t>2</a:t>
            </a:r>
            <a:r>
              <a:rPr dirty="0" baseline="-13550" sz="3075">
                <a:latin typeface="Cambria"/>
                <a:cs typeface="Cambria"/>
              </a:rPr>
              <a:t>,</a:t>
            </a:r>
            <a:r>
              <a:rPr dirty="0" baseline="-13550" sz="3075">
                <a:latin typeface="Times New Roman"/>
                <a:cs typeface="Times New Roman"/>
              </a:rPr>
              <a:t>1</a:t>
            </a:r>
            <a:r>
              <a:rPr dirty="0" sz="2450" i="1">
                <a:latin typeface="Times New Roman"/>
                <a:cs typeface="Times New Roman"/>
              </a:rPr>
              <a:t>|</a:t>
            </a:r>
            <a:r>
              <a:rPr dirty="0" baseline="24390" sz="3075">
                <a:latin typeface="Times New Roman"/>
                <a:cs typeface="Times New Roman"/>
              </a:rPr>
              <a:t>2</a:t>
            </a:r>
            <a:r>
              <a:rPr dirty="0" sz="2450">
                <a:latin typeface="Times New Roman"/>
                <a:cs typeface="Times New Roman"/>
              </a:rPr>
              <a:t>+</a:t>
            </a:r>
            <a:r>
              <a:rPr dirty="0" sz="2450" i="1">
                <a:latin typeface="Times New Roman"/>
                <a:cs typeface="Times New Roman"/>
              </a:rPr>
              <a:t>|</a:t>
            </a:r>
            <a:r>
              <a:rPr dirty="0" sz="2450">
                <a:latin typeface="Cambria"/>
                <a:cs typeface="Cambria"/>
              </a:rPr>
              <a:t>c</a:t>
            </a:r>
            <a:r>
              <a:rPr dirty="0" baseline="-13550" sz="3075">
                <a:latin typeface="Times New Roman"/>
                <a:cs typeface="Times New Roman"/>
              </a:rPr>
              <a:t>2</a:t>
            </a:r>
            <a:r>
              <a:rPr dirty="0" baseline="-13550" sz="3075">
                <a:latin typeface="Cambria"/>
                <a:cs typeface="Cambria"/>
              </a:rPr>
              <a:t>,</a:t>
            </a:r>
            <a:r>
              <a:rPr dirty="0" baseline="-13550" sz="3075">
                <a:latin typeface="Times New Roman"/>
                <a:cs typeface="Times New Roman"/>
              </a:rPr>
              <a:t>3</a:t>
            </a:r>
            <a:r>
              <a:rPr dirty="0" baseline="-13550" sz="3075">
                <a:latin typeface="Cambria"/>
                <a:cs typeface="Cambria"/>
              </a:rPr>
              <a:t>,</a:t>
            </a:r>
            <a:r>
              <a:rPr dirty="0" baseline="-13550" sz="3075">
                <a:latin typeface="Times New Roman"/>
                <a:cs typeface="Times New Roman"/>
              </a:rPr>
              <a:t>1</a:t>
            </a:r>
            <a:r>
              <a:rPr dirty="0" sz="2450" i="1">
                <a:latin typeface="Times New Roman"/>
                <a:cs typeface="Times New Roman"/>
              </a:rPr>
              <a:t>|</a:t>
            </a:r>
            <a:r>
              <a:rPr dirty="0" baseline="24390" sz="3075">
                <a:latin typeface="Times New Roman"/>
                <a:cs typeface="Times New Roman"/>
              </a:rPr>
              <a:t>2</a:t>
            </a:r>
            <a:r>
              <a:rPr dirty="0" baseline="24390" sz="3075" spc="562">
                <a:latin typeface="Times New Roman"/>
                <a:cs typeface="Times New Roman"/>
              </a:rPr>
              <a:t> </a:t>
            </a:r>
            <a:r>
              <a:rPr dirty="0" sz="2450" spc="335">
                <a:latin typeface="Times New Roman"/>
                <a:cs typeface="Times New Roman"/>
              </a:rPr>
              <a:t>= </a:t>
            </a:r>
            <a:r>
              <a:rPr dirty="0" sz="2450">
                <a:latin typeface="Times New Roman"/>
                <a:cs typeface="Times New Roman"/>
              </a:rPr>
              <a:t>1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because.</a:t>
            </a:r>
            <a:r>
              <a:rPr dirty="0" sz="2450" spc="-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.</a:t>
            </a:r>
            <a:r>
              <a:rPr dirty="0" sz="2450" spc="-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.</a:t>
            </a:r>
            <a:r>
              <a:rPr dirty="0" sz="2450" spc="-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(Choose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one.)</a:t>
            </a:r>
            <a:endParaRPr sz="2450">
              <a:latin typeface="Times New Roman"/>
              <a:cs typeface="Times New Roman"/>
            </a:endParaRPr>
          </a:p>
          <a:p>
            <a:pPr marL="433705" indent="-370205">
              <a:lnSpc>
                <a:spcPct val="100000"/>
              </a:lnSpc>
              <a:spcBef>
                <a:spcPts val="1645"/>
              </a:spcBef>
              <a:buAutoNum type="alphaUcPeriod"/>
              <a:tabLst>
                <a:tab pos="433705" algn="l"/>
              </a:tabLst>
            </a:pPr>
            <a:r>
              <a:rPr dirty="0" sz="2450">
                <a:latin typeface="Times New Roman"/>
                <a:cs typeface="Times New Roman"/>
              </a:rPr>
              <a:t>Otherwise</a:t>
            </a:r>
            <a:r>
              <a:rPr dirty="0" sz="2450" spc="-120">
                <a:latin typeface="Times New Roman"/>
                <a:cs typeface="Times New Roman"/>
              </a:rPr>
              <a:t> </a:t>
            </a:r>
            <a:r>
              <a:rPr dirty="0" sz="2450" spc="75">
                <a:latin typeface="Cambria"/>
                <a:cs typeface="Cambria"/>
              </a:rPr>
              <a:t>ψ</a:t>
            </a:r>
            <a:r>
              <a:rPr dirty="0" sz="2450" spc="75">
                <a:latin typeface="Times New Roman"/>
                <a:cs typeface="Times New Roman"/>
              </a:rPr>
              <a:t>(</a:t>
            </a:r>
            <a:r>
              <a:rPr dirty="0" sz="2450" spc="75">
                <a:latin typeface="Cambria"/>
                <a:cs typeface="Cambria"/>
              </a:rPr>
              <a:t>x,</a:t>
            </a:r>
            <a:r>
              <a:rPr dirty="0" sz="2450" spc="-135">
                <a:latin typeface="Cambria"/>
                <a:cs typeface="Cambria"/>
              </a:rPr>
              <a:t> </a:t>
            </a:r>
            <a:r>
              <a:rPr dirty="0" sz="2450" spc="95">
                <a:latin typeface="Cambria"/>
                <a:cs typeface="Cambria"/>
              </a:rPr>
              <a:t>y,</a:t>
            </a:r>
            <a:r>
              <a:rPr dirty="0" sz="2450" spc="-135">
                <a:latin typeface="Cambria"/>
                <a:cs typeface="Cambria"/>
              </a:rPr>
              <a:t> </a:t>
            </a:r>
            <a:r>
              <a:rPr dirty="0" sz="2450" spc="85">
                <a:latin typeface="Cambria"/>
                <a:cs typeface="Cambria"/>
              </a:rPr>
              <a:t>z</a:t>
            </a:r>
            <a:r>
              <a:rPr dirty="0" sz="2450" spc="85">
                <a:latin typeface="Times New Roman"/>
                <a:cs typeface="Times New Roman"/>
              </a:rPr>
              <a:t>)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wouldn’t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solve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S</a:t>
            </a:r>
            <a:r>
              <a:rPr dirty="0" sz="2450" spc="-105">
                <a:latin typeface="Times New Roman"/>
                <a:cs typeface="Times New Roman"/>
              </a:rPr>
              <a:t>c</a:t>
            </a:r>
            <a:r>
              <a:rPr dirty="0" sz="2450" spc="-30">
                <a:latin typeface="Times New Roman"/>
                <a:cs typeface="Times New Roman"/>
              </a:rPr>
              <a:t>hr</a:t>
            </a:r>
            <a:r>
              <a:rPr dirty="0" sz="2450" spc="-850">
                <a:latin typeface="Times New Roman"/>
                <a:cs typeface="Times New Roman"/>
              </a:rPr>
              <a:t>¨</a:t>
            </a:r>
            <a:r>
              <a:rPr dirty="0" sz="2450" spc="-30">
                <a:latin typeface="Times New Roman"/>
                <a:cs typeface="Times New Roman"/>
              </a:rPr>
              <a:t>odinger’s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equation.</a:t>
            </a:r>
            <a:endParaRPr sz="2450">
              <a:latin typeface="Times New Roman"/>
              <a:cs typeface="Times New Roman"/>
            </a:endParaRPr>
          </a:p>
          <a:p>
            <a:pPr marL="434340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34340" algn="l"/>
              </a:tabLst>
            </a:pPr>
            <a:r>
              <a:rPr dirty="0" sz="2450">
                <a:latin typeface="Times New Roman"/>
                <a:cs typeface="Times New Roman"/>
              </a:rPr>
              <a:t>Otherwise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75">
                <a:latin typeface="Cambria"/>
                <a:cs typeface="Cambria"/>
              </a:rPr>
              <a:t>ψ</a:t>
            </a:r>
            <a:r>
              <a:rPr dirty="0" sz="2450" spc="75">
                <a:latin typeface="Times New Roman"/>
                <a:cs typeface="Times New Roman"/>
              </a:rPr>
              <a:t>(</a:t>
            </a:r>
            <a:r>
              <a:rPr dirty="0" sz="2450" spc="75">
                <a:latin typeface="Cambria"/>
                <a:cs typeface="Cambria"/>
              </a:rPr>
              <a:t>x,</a:t>
            </a:r>
            <a:r>
              <a:rPr dirty="0" sz="2450" spc="-110">
                <a:latin typeface="Cambria"/>
                <a:cs typeface="Cambria"/>
              </a:rPr>
              <a:t> </a:t>
            </a:r>
            <a:r>
              <a:rPr dirty="0" sz="2450" spc="95">
                <a:latin typeface="Cambria"/>
                <a:cs typeface="Cambria"/>
              </a:rPr>
              <a:t>y,</a:t>
            </a:r>
            <a:r>
              <a:rPr dirty="0" sz="2450" spc="-114">
                <a:latin typeface="Cambria"/>
                <a:cs typeface="Cambria"/>
              </a:rPr>
              <a:t> </a:t>
            </a:r>
            <a:r>
              <a:rPr dirty="0" sz="2450" spc="85">
                <a:latin typeface="Cambria"/>
                <a:cs typeface="Cambria"/>
              </a:rPr>
              <a:t>z</a:t>
            </a:r>
            <a:r>
              <a:rPr dirty="0" sz="2450" spc="85">
                <a:latin typeface="Times New Roman"/>
                <a:cs typeface="Times New Roman"/>
              </a:rPr>
              <a:t>)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wouldn’t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match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boundary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conditions.</a:t>
            </a:r>
            <a:endParaRPr sz="2450">
              <a:latin typeface="Times New Roman"/>
              <a:cs typeface="Times New Roman"/>
            </a:endParaRPr>
          </a:p>
          <a:p>
            <a:pPr marL="43370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33705" algn="l"/>
              </a:tabLst>
            </a:pPr>
            <a:r>
              <a:rPr dirty="0" sz="2450">
                <a:latin typeface="Times New Roman"/>
                <a:cs typeface="Times New Roman"/>
              </a:rPr>
              <a:t>Otherwise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probabilities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wouldn’t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make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sense.</a:t>
            </a:r>
            <a:endParaRPr sz="2450">
              <a:latin typeface="Times New Roman"/>
              <a:cs typeface="Times New Roman"/>
            </a:endParaRPr>
          </a:p>
          <a:p>
            <a:pPr marL="43370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33705" algn="l"/>
              </a:tabLst>
            </a:pP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above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6119" y="889022"/>
            <a:ext cx="82816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  <a:tabLst>
                <a:tab pos="373443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7.2.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SCHR</a:t>
            </a:r>
            <a:r>
              <a:rPr dirty="0" sz="1200" spc="-675">
                <a:latin typeface="Times New Roman"/>
                <a:cs typeface="Times New Roman"/>
              </a:rPr>
              <a:t>O</a:t>
            </a:r>
            <a:r>
              <a:rPr dirty="0" baseline="13888" sz="1800" spc="60">
                <a:latin typeface="Times New Roman"/>
                <a:cs typeface="Times New Roman"/>
              </a:rPr>
              <a:t>¨</a:t>
            </a:r>
            <a:r>
              <a:rPr dirty="0" baseline="13888" sz="1800" spc="-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DINGER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EQUATION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THREE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DIMENSIONS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1112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26005"/>
            <a:ext cx="8280400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25"/>
              </a:spcBef>
              <a:tabLst>
                <a:tab pos="342900" algn="l"/>
                <a:tab pos="615315" algn="l"/>
                <a:tab pos="1684020" algn="l"/>
                <a:tab pos="2051050" algn="l"/>
                <a:tab pos="2322830" algn="l"/>
                <a:tab pos="2908300" algn="l"/>
                <a:tab pos="3227705" algn="l"/>
                <a:tab pos="3595370" algn="l"/>
                <a:tab pos="4123054" algn="l"/>
                <a:tab pos="4859655" algn="l"/>
                <a:tab pos="6209665" algn="l"/>
                <a:tab pos="6581775" algn="l"/>
              </a:tabLst>
            </a:pPr>
            <a:r>
              <a:rPr dirty="0" spc="-25"/>
              <a:t>If</a:t>
            </a:r>
            <a:r>
              <a:rPr dirty="0"/>
              <a:t>	</a:t>
            </a:r>
            <a:r>
              <a:rPr dirty="0" spc="-50"/>
              <a:t>a</a:t>
            </a:r>
            <a:r>
              <a:rPr dirty="0"/>
              <a:t>	</a:t>
            </a:r>
            <a:r>
              <a:rPr dirty="0" spc="-10"/>
              <a:t>particle</a:t>
            </a:r>
            <a:r>
              <a:rPr dirty="0"/>
              <a:t>	</a:t>
            </a:r>
            <a:r>
              <a:rPr dirty="0" spc="-35"/>
              <a:t>in</a:t>
            </a:r>
            <a:r>
              <a:rPr dirty="0"/>
              <a:t>	</a:t>
            </a:r>
            <a:r>
              <a:rPr dirty="0" spc="-50"/>
              <a:t>a</a:t>
            </a:r>
            <a:r>
              <a:rPr dirty="0"/>
              <a:t>	</a:t>
            </a:r>
            <a:r>
              <a:rPr dirty="0" spc="-25"/>
              <a:t>box</a:t>
            </a:r>
            <a:r>
              <a:rPr dirty="0"/>
              <a:t>	</a:t>
            </a:r>
            <a:r>
              <a:rPr dirty="0" spc="-25"/>
              <a:t>is</a:t>
            </a:r>
            <a:r>
              <a:rPr dirty="0"/>
              <a:t>	</a:t>
            </a:r>
            <a:r>
              <a:rPr dirty="0" spc="-25"/>
              <a:t>in</a:t>
            </a:r>
            <a:r>
              <a:rPr dirty="0"/>
              <a:t>	</a:t>
            </a:r>
            <a:r>
              <a:rPr dirty="0" spc="-25"/>
              <a:t>the</a:t>
            </a:r>
            <a:r>
              <a:rPr dirty="0"/>
              <a:t>	</a:t>
            </a:r>
            <a:r>
              <a:rPr dirty="0" spc="40"/>
              <a:t>state</a:t>
            </a:r>
            <a:r>
              <a:rPr dirty="0"/>
              <a:t>	</a:t>
            </a:r>
            <a:r>
              <a:rPr dirty="0" spc="75">
                <a:latin typeface="Cambria"/>
                <a:cs typeface="Cambria"/>
              </a:rPr>
              <a:t>ψ</a:t>
            </a:r>
            <a:r>
              <a:rPr dirty="0" spc="75"/>
              <a:t>(</a:t>
            </a:r>
            <a:r>
              <a:rPr dirty="0" spc="75">
                <a:latin typeface="Cambria"/>
                <a:cs typeface="Cambria"/>
              </a:rPr>
              <a:t>x,</a:t>
            </a:r>
            <a:r>
              <a:rPr dirty="0" spc="-120">
                <a:latin typeface="Cambria"/>
                <a:cs typeface="Cambria"/>
              </a:rPr>
              <a:t> </a:t>
            </a:r>
            <a:r>
              <a:rPr dirty="0" spc="95">
                <a:latin typeface="Cambria"/>
                <a:cs typeface="Cambria"/>
              </a:rPr>
              <a:t>y,</a:t>
            </a:r>
            <a:r>
              <a:rPr dirty="0" spc="-120">
                <a:latin typeface="Cambria"/>
                <a:cs typeface="Cambria"/>
              </a:rPr>
              <a:t> </a:t>
            </a:r>
            <a:r>
              <a:rPr dirty="0" spc="60">
                <a:latin typeface="Cambria"/>
                <a:cs typeface="Cambria"/>
              </a:rPr>
              <a:t>z</a:t>
            </a:r>
            <a:r>
              <a:rPr dirty="0" spc="60"/>
              <a:t>)</a:t>
            </a:r>
            <a:r>
              <a:rPr dirty="0"/>
              <a:t>	</a:t>
            </a:r>
            <a:r>
              <a:rPr dirty="0" spc="335"/>
              <a:t>=</a:t>
            </a:r>
            <a:r>
              <a:rPr dirty="0"/>
              <a:t>	</a:t>
            </a:r>
            <a:r>
              <a:rPr dirty="0">
                <a:latin typeface="Cambria"/>
                <a:cs typeface="Cambria"/>
              </a:rPr>
              <a:t>c</a:t>
            </a:r>
            <a:r>
              <a:rPr dirty="0" baseline="-13550" sz="3075"/>
              <a:t>1</a:t>
            </a:r>
            <a:r>
              <a:rPr dirty="0" baseline="-13550" sz="3075">
                <a:latin typeface="Cambria"/>
                <a:cs typeface="Cambria"/>
              </a:rPr>
              <a:t>,</a:t>
            </a:r>
            <a:r>
              <a:rPr dirty="0" baseline="-13550" sz="3075"/>
              <a:t>2</a:t>
            </a:r>
            <a:r>
              <a:rPr dirty="0" baseline="-13550" sz="3075">
                <a:latin typeface="Cambria"/>
                <a:cs typeface="Cambria"/>
              </a:rPr>
              <a:t>,</a:t>
            </a:r>
            <a:r>
              <a:rPr dirty="0" baseline="-13550" sz="3075"/>
              <a:t>1</a:t>
            </a:r>
            <a:r>
              <a:rPr dirty="0" sz="2450">
                <a:latin typeface="Cambria"/>
                <a:cs typeface="Cambria"/>
              </a:rPr>
              <a:t>ψ</a:t>
            </a:r>
            <a:r>
              <a:rPr dirty="0" baseline="-13550" sz="3075"/>
              <a:t>1</a:t>
            </a:r>
            <a:r>
              <a:rPr dirty="0" baseline="-13550" sz="3075">
                <a:latin typeface="Cambria"/>
                <a:cs typeface="Cambria"/>
              </a:rPr>
              <a:t>,</a:t>
            </a:r>
            <a:r>
              <a:rPr dirty="0" baseline="-13550" sz="3075"/>
              <a:t>2</a:t>
            </a:r>
            <a:r>
              <a:rPr dirty="0" baseline="-13550" sz="3075">
                <a:latin typeface="Cambria"/>
                <a:cs typeface="Cambria"/>
              </a:rPr>
              <a:t>,</a:t>
            </a:r>
            <a:r>
              <a:rPr dirty="0" baseline="-13550" sz="3075"/>
              <a:t>1</a:t>
            </a:r>
            <a:r>
              <a:rPr dirty="0" baseline="-13550" sz="3075" spc="179"/>
              <a:t> </a:t>
            </a:r>
            <a:r>
              <a:rPr dirty="0" sz="2450" spc="335"/>
              <a:t>+</a:t>
            </a:r>
            <a:endParaRPr sz="2450">
              <a:latin typeface="Cambria"/>
              <a:cs typeface="Cambria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68019" y="1633790"/>
            <a:ext cx="8356600" cy="350329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63500" marR="55880">
              <a:lnSpc>
                <a:spcPct val="101699"/>
              </a:lnSpc>
              <a:spcBef>
                <a:spcPts val="75"/>
              </a:spcBef>
            </a:pPr>
            <a:r>
              <a:rPr dirty="0" sz="2450">
                <a:latin typeface="Cambria"/>
                <a:cs typeface="Cambria"/>
              </a:rPr>
              <a:t>c</a:t>
            </a:r>
            <a:r>
              <a:rPr dirty="0" baseline="-13550" sz="3075">
                <a:latin typeface="Times New Roman"/>
                <a:cs typeface="Times New Roman"/>
              </a:rPr>
              <a:t>2</a:t>
            </a:r>
            <a:r>
              <a:rPr dirty="0" baseline="-13550" sz="3075">
                <a:latin typeface="Cambria"/>
                <a:cs typeface="Cambria"/>
              </a:rPr>
              <a:t>,</a:t>
            </a:r>
            <a:r>
              <a:rPr dirty="0" baseline="-13550" sz="3075">
                <a:latin typeface="Times New Roman"/>
                <a:cs typeface="Times New Roman"/>
              </a:rPr>
              <a:t>3</a:t>
            </a:r>
            <a:r>
              <a:rPr dirty="0" baseline="-13550" sz="3075">
                <a:latin typeface="Cambria"/>
                <a:cs typeface="Cambria"/>
              </a:rPr>
              <a:t>,</a:t>
            </a:r>
            <a:r>
              <a:rPr dirty="0" baseline="-13550" sz="3075">
                <a:latin typeface="Times New Roman"/>
                <a:cs typeface="Times New Roman"/>
              </a:rPr>
              <a:t>1</a:t>
            </a:r>
            <a:r>
              <a:rPr dirty="0" sz="2450">
                <a:latin typeface="Cambria"/>
                <a:cs typeface="Cambria"/>
              </a:rPr>
              <a:t>ψ</a:t>
            </a:r>
            <a:r>
              <a:rPr dirty="0" baseline="-13550" sz="3075">
                <a:latin typeface="Times New Roman"/>
                <a:cs typeface="Times New Roman"/>
              </a:rPr>
              <a:t>2</a:t>
            </a:r>
            <a:r>
              <a:rPr dirty="0" baseline="-13550" sz="3075">
                <a:latin typeface="Cambria"/>
                <a:cs typeface="Cambria"/>
              </a:rPr>
              <a:t>,</a:t>
            </a:r>
            <a:r>
              <a:rPr dirty="0" baseline="-13550" sz="3075">
                <a:latin typeface="Times New Roman"/>
                <a:cs typeface="Times New Roman"/>
              </a:rPr>
              <a:t>3</a:t>
            </a:r>
            <a:r>
              <a:rPr dirty="0" baseline="-13550" sz="3075">
                <a:latin typeface="Cambria"/>
                <a:cs typeface="Cambria"/>
              </a:rPr>
              <a:t>,</a:t>
            </a:r>
            <a:r>
              <a:rPr dirty="0" baseline="-13550" sz="3075">
                <a:latin typeface="Times New Roman"/>
                <a:cs typeface="Times New Roman"/>
              </a:rPr>
              <a:t>1</a:t>
            </a:r>
            <a:r>
              <a:rPr dirty="0" baseline="-13550" sz="3075" spc="187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then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spc="-60">
                <a:latin typeface="Times New Roman"/>
                <a:cs typeface="Times New Roman"/>
              </a:rPr>
              <a:t>two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constants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must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satisfy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 i="1">
                <a:latin typeface="Times New Roman"/>
                <a:cs typeface="Times New Roman"/>
              </a:rPr>
              <a:t>|</a:t>
            </a:r>
            <a:r>
              <a:rPr dirty="0" sz="2450">
                <a:latin typeface="Cambria"/>
                <a:cs typeface="Cambria"/>
              </a:rPr>
              <a:t>c</a:t>
            </a:r>
            <a:r>
              <a:rPr dirty="0" baseline="-13550" sz="3075">
                <a:latin typeface="Times New Roman"/>
                <a:cs typeface="Times New Roman"/>
              </a:rPr>
              <a:t>1</a:t>
            </a:r>
            <a:r>
              <a:rPr dirty="0" baseline="-13550" sz="3075">
                <a:latin typeface="Cambria"/>
                <a:cs typeface="Cambria"/>
              </a:rPr>
              <a:t>,</a:t>
            </a:r>
            <a:r>
              <a:rPr dirty="0" baseline="-13550" sz="3075">
                <a:latin typeface="Times New Roman"/>
                <a:cs typeface="Times New Roman"/>
              </a:rPr>
              <a:t>2</a:t>
            </a:r>
            <a:r>
              <a:rPr dirty="0" baseline="-13550" sz="3075">
                <a:latin typeface="Cambria"/>
                <a:cs typeface="Cambria"/>
              </a:rPr>
              <a:t>,</a:t>
            </a:r>
            <a:r>
              <a:rPr dirty="0" baseline="-13550" sz="3075">
                <a:latin typeface="Times New Roman"/>
                <a:cs typeface="Times New Roman"/>
              </a:rPr>
              <a:t>1</a:t>
            </a:r>
            <a:r>
              <a:rPr dirty="0" sz="2450" i="1">
                <a:latin typeface="Times New Roman"/>
                <a:cs typeface="Times New Roman"/>
              </a:rPr>
              <a:t>|</a:t>
            </a:r>
            <a:r>
              <a:rPr dirty="0" baseline="24390" sz="3075">
                <a:latin typeface="Times New Roman"/>
                <a:cs typeface="Times New Roman"/>
              </a:rPr>
              <a:t>2</a:t>
            </a:r>
            <a:r>
              <a:rPr dirty="0" sz="2450">
                <a:latin typeface="Times New Roman"/>
                <a:cs typeface="Times New Roman"/>
              </a:rPr>
              <a:t>+</a:t>
            </a:r>
            <a:r>
              <a:rPr dirty="0" sz="2450" i="1">
                <a:latin typeface="Times New Roman"/>
                <a:cs typeface="Times New Roman"/>
              </a:rPr>
              <a:t>|</a:t>
            </a:r>
            <a:r>
              <a:rPr dirty="0" sz="2450">
                <a:latin typeface="Cambria"/>
                <a:cs typeface="Cambria"/>
              </a:rPr>
              <a:t>c</a:t>
            </a:r>
            <a:r>
              <a:rPr dirty="0" baseline="-13550" sz="3075">
                <a:latin typeface="Times New Roman"/>
                <a:cs typeface="Times New Roman"/>
              </a:rPr>
              <a:t>2</a:t>
            </a:r>
            <a:r>
              <a:rPr dirty="0" baseline="-13550" sz="3075">
                <a:latin typeface="Cambria"/>
                <a:cs typeface="Cambria"/>
              </a:rPr>
              <a:t>,</a:t>
            </a:r>
            <a:r>
              <a:rPr dirty="0" baseline="-13550" sz="3075">
                <a:latin typeface="Times New Roman"/>
                <a:cs typeface="Times New Roman"/>
              </a:rPr>
              <a:t>3</a:t>
            </a:r>
            <a:r>
              <a:rPr dirty="0" baseline="-13550" sz="3075">
                <a:latin typeface="Cambria"/>
                <a:cs typeface="Cambria"/>
              </a:rPr>
              <a:t>,</a:t>
            </a:r>
            <a:r>
              <a:rPr dirty="0" baseline="-13550" sz="3075">
                <a:latin typeface="Times New Roman"/>
                <a:cs typeface="Times New Roman"/>
              </a:rPr>
              <a:t>1</a:t>
            </a:r>
            <a:r>
              <a:rPr dirty="0" sz="2450" i="1">
                <a:latin typeface="Times New Roman"/>
                <a:cs typeface="Times New Roman"/>
              </a:rPr>
              <a:t>|</a:t>
            </a:r>
            <a:r>
              <a:rPr dirty="0" baseline="24390" sz="3075">
                <a:latin typeface="Times New Roman"/>
                <a:cs typeface="Times New Roman"/>
              </a:rPr>
              <a:t>2</a:t>
            </a:r>
            <a:r>
              <a:rPr dirty="0" baseline="24390" sz="3075" spc="562">
                <a:latin typeface="Times New Roman"/>
                <a:cs typeface="Times New Roman"/>
              </a:rPr>
              <a:t> </a:t>
            </a:r>
            <a:r>
              <a:rPr dirty="0" sz="2450" spc="335">
                <a:latin typeface="Times New Roman"/>
                <a:cs typeface="Times New Roman"/>
              </a:rPr>
              <a:t>= </a:t>
            </a:r>
            <a:r>
              <a:rPr dirty="0" sz="2450">
                <a:latin typeface="Times New Roman"/>
                <a:cs typeface="Times New Roman"/>
              </a:rPr>
              <a:t>1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because.</a:t>
            </a:r>
            <a:r>
              <a:rPr dirty="0" sz="2450" spc="-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.</a:t>
            </a:r>
            <a:r>
              <a:rPr dirty="0" sz="2450" spc="-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.</a:t>
            </a:r>
            <a:r>
              <a:rPr dirty="0" sz="2450" spc="-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(Choose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one.)</a:t>
            </a:r>
            <a:endParaRPr sz="2450">
              <a:latin typeface="Times New Roman"/>
              <a:cs typeface="Times New Roman"/>
            </a:endParaRPr>
          </a:p>
          <a:p>
            <a:pPr marL="433705" indent="-370205">
              <a:lnSpc>
                <a:spcPct val="100000"/>
              </a:lnSpc>
              <a:spcBef>
                <a:spcPts val="1645"/>
              </a:spcBef>
              <a:buAutoNum type="alphaUcPeriod"/>
              <a:tabLst>
                <a:tab pos="433705" algn="l"/>
              </a:tabLst>
            </a:pPr>
            <a:r>
              <a:rPr dirty="0" sz="2450">
                <a:latin typeface="Times New Roman"/>
                <a:cs typeface="Times New Roman"/>
              </a:rPr>
              <a:t>Otherwise</a:t>
            </a:r>
            <a:r>
              <a:rPr dirty="0" sz="2450" spc="-120">
                <a:latin typeface="Times New Roman"/>
                <a:cs typeface="Times New Roman"/>
              </a:rPr>
              <a:t> </a:t>
            </a:r>
            <a:r>
              <a:rPr dirty="0" sz="2450" spc="75">
                <a:latin typeface="Cambria"/>
                <a:cs typeface="Cambria"/>
              </a:rPr>
              <a:t>ψ</a:t>
            </a:r>
            <a:r>
              <a:rPr dirty="0" sz="2450" spc="75">
                <a:latin typeface="Times New Roman"/>
                <a:cs typeface="Times New Roman"/>
              </a:rPr>
              <a:t>(</a:t>
            </a:r>
            <a:r>
              <a:rPr dirty="0" sz="2450" spc="75">
                <a:latin typeface="Cambria"/>
                <a:cs typeface="Cambria"/>
              </a:rPr>
              <a:t>x,</a:t>
            </a:r>
            <a:r>
              <a:rPr dirty="0" sz="2450" spc="-135">
                <a:latin typeface="Cambria"/>
                <a:cs typeface="Cambria"/>
              </a:rPr>
              <a:t> </a:t>
            </a:r>
            <a:r>
              <a:rPr dirty="0" sz="2450" spc="95">
                <a:latin typeface="Cambria"/>
                <a:cs typeface="Cambria"/>
              </a:rPr>
              <a:t>y,</a:t>
            </a:r>
            <a:r>
              <a:rPr dirty="0" sz="2450" spc="-135">
                <a:latin typeface="Cambria"/>
                <a:cs typeface="Cambria"/>
              </a:rPr>
              <a:t> </a:t>
            </a:r>
            <a:r>
              <a:rPr dirty="0" sz="2450" spc="85">
                <a:latin typeface="Cambria"/>
                <a:cs typeface="Cambria"/>
              </a:rPr>
              <a:t>z</a:t>
            </a:r>
            <a:r>
              <a:rPr dirty="0" sz="2450" spc="85">
                <a:latin typeface="Times New Roman"/>
                <a:cs typeface="Times New Roman"/>
              </a:rPr>
              <a:t>)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wouldn’t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solve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S</a:t>
            </a:r>
            <a:r>
              <a:rPr dirty="0" sz="2450" spc="-105">
                <a:latin typeface="Times New Roman"/>
                <a:cs typeface="Times New Roman"/>
              </a:rPr>
              <a:t>c</a:t>
            </a:r>
            <a:r>
              <a:rPr dirty="0" sz="2450" spc="-30">
                <a:latin typeface="Times New Roman"/>
                <a:cs typeface="Times New Roman"/>
              </a:rPr>
              <a:t>hr</a:t>
            </a:r>
            <a:r>
              <a:rPr dirty="0" sz="2450" spc="-850">
                <a:latin typeface="Times New Roman"/>
                <a:cs typeface="Times New Roman"/>
              </a:rPr>
              <a:t>¨</a:t>
            </a:r>
            <a:r>
              <a:rPr dirty="0" sz="2450" spc="-30">
                <a:latin typeface="Times New Roman"/>
                <a:cs typeface="Times New Roman"/>
              </a:rPr>
              <a:t>odinger’s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equation.</a:t>
            </a:r>
            <a:endParaRPr sz="2450">
              <a:latin typeface="Times New Roman"/>
              <a:cs typeface="Times New Roman"/>
            </a:endParaRPr>
          </a:p>
          <a:p>
            <a:pPr marL="434340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34340" algn="l"/>
              </a:tabLst>
            </a:pPr>
            <a:r>
              <a:rPr dirty="0" sz="2450">
                <a:latin typeface="Times New Roman"/>
                <a:cs typeface="Times New Roman"/>
              </a:rPr>
              <a:t>Otherwise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75">
                <a:latin typeface="Cambria"/>
                <a:cs typeface="Cambria"/>
              </a:rPr>
              <a:t>ψ</a:t>
            </a:r>
            <a:r>
              <a:rPr dirty="0" sz="2450" spc="75">
                <a:latin typeface="Times New Roman"/>
                <a:cs typeface="Times New Roman"/>
              </a:rPr>
              <a:t>(</a:t>
            </a:r>
            <a:r>
              <a:rPr dirty="0" sz="2450" spc="75">
                <a:latin typeface="Cambria"/>
                <a:cs typeface="Cambria"/>
              </a:rPr>
              <a:t>x,</a:t>
            </a:r>
            <a:r>
              <a:rPr dirty="0" sz="2450" spc="-110">
                <a:latin typeface="Cambria"/>
                <a:cs typeface="Cambria"/>
              </a:rPr>
              <a:t> </a:t>
            </a:r>
            <a:r>
              <a:rPr dirty="0" sz="2450" spc="95">
                <a:latin typeface="Cambria"/>
                <a:cs typeface="Cambria"/>
              </a:rPr>
              <a:t>y,</a:t>
            </a:r>
            <a:r>
              <a:rPr dirty="0" sz="2450" spc="-114">
                <a:latin typeface="Cambria"/>
                <a:cs typeface="Cambria"/>
              </a:rPr>
              <a:t> </a:t>
            </a:r>
            <a:r>
              <a:rPr dirty="0" sz="2450" spc="85">
                <a:latin typeface="Cambria"/>
                <a:cs typeface="Cambria"/>
              </a:rPr>
              <a:t>z</a:t>
            </a:r>
            <a:r>
              <a:rPr dirty="0" sz="2450" spc="85">
                <a:latin typeface="Times New Roman"/>
                <a:cs typeface="Times New Roman"/>
              </a:rPr>
              <a:t>)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wouldn’t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match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boundary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conditions.</a:t>
            </a:r>
            <a:endParaRPr sz="2450">
              <a:latin typeface="Times New Roman"/>
              <a:cs typeface="Times New Roman"/>
            </a:endParaRPr>
          </a:p>
          <a:p>
            <a:pPr marL="43370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33705" algn="l"/>
              </a:tabLst>
            </a:pPr>
            <a:r>
              <a:rPr dirty="0" sz="2450">
                <a:latin typeface="Times New Roman"/>
                <a:cs typeface="Times New Roman"/>
              </a:rPr>
              <a:t>Otherwise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probabilities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wouldn’t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make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sense.</a:t>
            </a:r>
            <a:endParaRPr sz="2450">
              <a:latin typeface="Times New Roman"/>
              <a:cs typeface="Times New Roman"/>
            </a:endParaRPr>
          </a:p>
          <a:p>
            <a:pPr marL="43370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33705" algn="l"/>
              </a:tabLst>
            </a:pP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above</a:t>
            </a:r>
            <a:endParaRPr sz="2450">
              <a:latin typeface="Times New Roman"/>
              <a:cs typeface="Times New Roman"/>
            </a:endParaRPr>
          </a:p>
          <a:p>
            <a:pPr marL="52069">
              <a:lnSpc>
                <a:spcPct val="100000"/>
              </a:lnSpc>
              <a:spcBef>
                <a:spcPts val="1939"/>
              </a:spcBef>
              <a:tabLst>
                <a:tab pos="1661160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C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6119" y="889022"/>
            <a:ext cx="82816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  <a:tabLst>
                <a:tab pos="373507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7.2.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SCHR</a:t>
            </a:r>
            <a:r>
              <a:rPr dirty="0" sz="1200" spc="-675">
                <a:latin typeface="Times New Roman"/>
                <a:cs typeface="Times New Roman"/>
              </a:rPr>
              <a:t>O</a:t>
            </a:r>
            <a:r>
              <a:rPr dirty="0" baseline="13888" sz="1800" spc="60">
                <a:latin typeface="Times New Roman"/>
                <a:cs typeface="Times New Roman"/>
              </a:rPr>
              <a:t>¨</a:t>
            </a:r>
            <a:r>
              <a:rPr dirty="0" baseline="13888" sz="1800" spc="-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DINGER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EQUATION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THREE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DIMENSIONS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1112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1910080" algn="l"/>
              </a:tabLst>
            </a:pPr>
            <a:r>
              <a:rPr dirty="0"/>
              <a:t>Given</a:t>
            </a:r>
            <a:r>
              <a:rPr dirty="0" spc="185"/>
              <a:t> </a:t>
            </a:r>
            <a:r>
              <a:rPr dirty="0"/>
              <a:t>the</a:t>
            </a:r>
            <a:r>
              <a:rPr dirty="0" spc="210"/>
              <a:t> </a:t>
            </a:r>
            <a:r>
              <a:rPr dirty="0"/>
              <a:t>equation</a:t>
            </a:r>
            <a:r>
              <a:rPr dirty="0" spc="204"/>
              <a:t> </a:t>
            </a:r>
            <a:r>
              <a:rPr dirty="0" spc="280">
                <a:latin typeface="Cambria"/>
                <a:cs typeface="Cambria"/>
              </a:rPr>
              <a:t>f</a:t>
            </a:r>
            <a:r>
              <a:rPr dirty="0" spc="280"/>
              <a:t>(</a:t>
            </a:r>
            <a:r>
              <a:rPr dirty="0" spc="280">
                <a:latin typeface="Cambria"/>
                <a:cs typeface="Cambria"/>
              </a:rPr>
              <a:t>x,</a:t>
            </a:r>
            <a:r>
              <a:rPr dirty="0" spc="-135">
                <a:latin typeface="Cambria"/>
                <a:cs typeface="Cambria"/>
              </a:rPr>
              <a:t> </a:t>
            </a:r>
            <a:r>
              <a:rPr dirty="0">
                <a:latin typeface="Cambria"/>
                <a:cs typeface="Cambria"/>
              </a:rPr>
              <a:t>y</a:t>
            </a:r>
            <a:r>
              <a:rPr dirty="0"/>
              <a:t>)</a:t>
            </a:r>
            <a:r>
              <a:rPr dirty="0" spc="235"/>
              <a:t> </a:t>
            </a:r>
            <a:r>
              <a:rPr dirty="0" spc="385"/>
              <a:t>=</a:t>
            </a:r>
            <a:r>
              <a:rPr dirty="0" spc="235"/>
              <a:t> </a:t>
            </a:r>
            <a:r>
              <a:rPr dirty="0" spc="110">
                <a:latin typeface="Cambria"/>
                <a:cs typeface="Cambria"/>
              </a:rPr>
              <a:t>g</a:t>
            </a:r>
            <a:r>
              <a:rPr dirty="0" spc="110"/>
              <a:t>(</a:t>
            </a:r>
            <a:r>
              <a:rPr dirty="0" spc="110">
                <a:latin typeface="Cambria"/>
                <a:cs typeface="Cambria"/>
              </a:rPr>
              <a:t>x,</a:t>
            </a:r>
            <a:r>
              <a:rPr dirty="0" spc="-135">
                <a:latin typeface="Cambria"/>
                <a:cs typeface="Cambria"/>
              </a:rPr>
              <a:t> </a:t>
            </a:r>
            <a:r>
              <a:rPr dirty="0">
                <a:latin typeface="Cambria"/>
                <a:cs typeface="Cambria"/>
              </a:rPr>
              <a:t>t</a:t>
            </a:r>
            <a:r>
              <a:rPr dirty="0"/>
              <a:t>),</a:t>
            </a:r>
            <a:r>
              <a:rPr dirty="0" spc="240"/>
              <a:t> </a:t>
            </a:r>
            <a:r>
              <a:rPr dirty="0"/>
              <a:t>which</a:t>
            </a:r>
            <a:r>
              <a:rPr dirty="0" spc="215"/>
              <a:t> </a:t>
            </a:r>
            <a:r>
              <a:rPr dirty="0"/>
              <a:t>of</a:t>
            </a:r>
            <a:r>
              <a:rPr dirty="0" spc="210"/>
              <a:t> </a:t>
            </a:r>
            <a:r>
              <a:rPr dirty="0"/>
              <a:t>the</a:t>
            </a:r>
            <a:r>
              <a:rPr dirty="0" spc="210"/>
              <a:t> </a:t>
            </a:r>
            <a:r>
              <a:rPr dirty="0" spc="-60"/>
              <a:t>following</a:t>
            </a:r>
            <a:r>
              <a:rPr dirty="0" spc="210"/>
              <a:t> </a:t>
            </a:r>
            <a:r>
              <a:rPr dirty="0" spc="-25"/>
              <a:t>can </a:t>
            </a:r>
            <a:r>
              <a:rPr dirty="0"/>
              <a:t>you</a:t>
            </a:r>
            <a:r>
              <a:rPr dirty="0" spc="-45"/>
              <a:t> </a:t>
            </a:r>
            <a:r>
              <a:rPr dirty="0" spc="-10"/>
              <a:t>conclude?</a:t>
            </a:r>
            <a:r>
              <a:rPr dirty="0"/>
              <a:t>	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59259"/>
            <a:ext cx="7015480" cy="25565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This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equation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impossible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any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functions.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Both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sides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functions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95">
                <a:latin typeface="Cambria"/>
                <a:cs typeface="Cambria"/>
              </a:rPr>
              <a:t>x</a:t>
            </a:r>
            <a:r>
              <a:rPr dirty="0" sz="2450" spc="95">
                <a:latin typeface="Times New Roman"/>
                <a:cs typeface="Times New Roman"/>
              </a:rPr>
              <a:t>,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Cambria"/>
                <a:cs typeface="Cambria"/>
              </a:rPr>
              <a:t>y</a:t>
            </a:r>
            <a:r>
              <a:rPr dirty="0" sz="2450" spc="225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Cambria"/>
                <a:cs typeface="Cambria"/>
              </a:rPr>
              <a:t>t</a:t>
            </a:r>
            <a:r>
              <a:rPr dirty="0" sz="2450" spc="-2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Both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sides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functions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Cambria"/>
                <a:cs typeface="Cambria"/>
              </a:rPr>
              <a:t>y</a:t>
            </a:r>
            <a:r>
              <a:rPr dirty="0" sz="2450" spc="245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Cambria"/>
                <a:cs typeface="Cambria"/>
              </a:rPr>
              <a:t>t</a:t>
            </a:r>
            <a:r>
              <a:rPr dirty="0" sz="2450">
                <a:latin typeface="Times New Roman"/>
                <a:cs typeface="Times New Roman"/>
              </a:rPr>
              <a:t>,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Cambria"/>
                <a:cs typeface="Cambria"/>
              </a:rPr>
              <a:t>x</a:t>
            </a:r>
            <a:r>
              <a:rPr dirty="0" sz="2450" spc="70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Both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sides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must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equal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constant.</a:t>
            </a:r>
            <a:endParaRPr sz="2450">
              <a:latin typeface="Times New Roman"/>
              <a:cs typeface="Times New Roman"/>
            </a:endParaRPr>
          </a:p>
          <a:p>
            <a:pPr marL="38671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None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above.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6119" y="889022"/>
            <a:ext cx="82816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  <a:tabLst>
                <a:tab pos="373507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7.2.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SCHR</a:t>
            </a:r>
            <a:r>
              <a:rPr dirty="0" sz="1200" spc="-675">
                <a:latin typeface="Times New Roman"/>
                <a:cs typeface="Times New Roman"/>
              </a:rPr>
              <a:t>O</a:t>
            </a:r>
            <a:r>
              <a:rPr dirty="0" baseline="13888" sz="1800" spc="60">
                <a:latin typeface="Times New Roman"/>
                <a:cs typeface="Times New Roman"/>
              </a:rPr>
              <a:t>¨</a:t>
            </a:r>
            <a:r>
              <a:rPr dirty="0" baseline="13888" sz="1800" spc="-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DINGER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EQUATION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THREE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DIMENSIONS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1112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1910080" algn="l"/>
              </a:tabLst>
            </a:pPr>
            <a:r>
              <a:rPr dirty="0"/>
              <a:t>Given</a:t>
            </a:r>
            <a:r>
              <a:rPr dirty="0" spc="185"/>
              <a:t> </a:t>
            </a:r>
            <a:r>
              <a:rPr dirty="0"/>
              <a:t>the</a:t>
            </a:r>
            <a:r>
              <a:rPr dirty="0" spc="210"/>
              <a:t> </a:t>
            </a:r>
            <a:r>
              <a:rPr dirty="0"/>
              <a:t>equation</a:t>
            </a:r>
            <a:r>
              <a:rPr dirty="0" spc="204"/>
              <a:t> </a:t>
            </a:r>
            <a:r>
              <a:rPr dirty="0" spc="280">
                <a:latin typeface="Cambria"/>
                <a:cs typeface="Cambria"/>
              </a:rPr>
              <a:t>f</a:t>
            </a:r>
            <a:r>
              <a:rPr dirty="0" spc="280"/>
              <a:t>(</a:t>
            </a:r>
            <a:r>
              <a:rPr dirty="0" spc="280">
                <a:latin typeface="Cambria"/>
                <a:cs typeface="Cambria"/>
              </a:rPr>
              <a:t>x,</a:t>
            </a:r>
            <a:r>
              <a:rPr dirty="0" spc="-135">
                <a:latin typeface="Cambria"/>
                <a:cs typeface="Cambria"/>
              </a:rPr>
              <a:t> </a:t>
            </a:r>
            <a:r>
              <a:rPr dirty="0">
                <a:latin typeface="Cambria"/>
                <a:cs typeface="Cambria"/>
              </a:rPr>
              <a:t>y</a:t>
            </a:r>
            <a:r>
              <a:rPr dirty="0"/>
              <a:t>)</a:t>
            </a:r>
            <a:r>
              <a:rPr dirty="0" spc="235"/>
              <a:t> </a:t>
            </a:r>
            <a:r>
              <a:rPr dirty="0" spc="385"/>
              <a:t>=</a:t>
            </a:r>
            <a:r>
              <a:rPr dirty="0" spc="235"/>
              <a:t> </a:t>
            </a:r>
            <a:r>
              <a:rPr dirty="0" spc="110">
                <a:latin typeface="Cambria"/>
                <a:cs typeface="Cambria"/>
              </a:rPr>
              <a:t>g</a:t>
            </a:r>
            <a:r>
              <a:rPr dirty="0" spc="110"/>
              <a:t>(</a:t>
            </a:r>
            <a:r>
              <a:rPr dirty="0" spc="110">
                <a:latin typeface="Cambria"/>
                <a:cs typeface="Cambria"/>
              </a:rPr>
              <a:t>x,</a:t>
            </a:r>
            <a:r>
              <a:rPr dirty="0" spc="-135">
                <a:latin typeface="Cambria"/>
                <a:cs typeface="Cambria"/>
              </a:rPr>
              <a:t> </a:t>
            </a:r>
            <a:r>
              <a:rPr dirty="0">
                <a:latin typeface="Cambria"/>
                <a:cs typeface="Cambria"/>
              </a:rPr>
              <a:t>t</a:t>
            </a:r>
            <a:r>
              <a:rPr dirty="0"/>
              <a:t>),</a:t>
            </a:r>
            <a:r>
              <a:rPr dirty="0" spc="240"/>
              <a:t> </a:t>
            </a:r>
            <a:r>
              <a:rPr dirty="0"/>
              <a:t>which</a:t>
            </a:r>
            <a:r>
              <a:rPr dirty="0" spc="215"/>
              <a:t> </a:t>
            </a:r>
            <a:r>
              <a:rPr dirty="0"/>
              <a:t>of</a:t>
            </a:r>
            <a:r>
              <a:rPr dirty="0" spc="210"/>
              <a:t> </a:t>
            </a:r>
            <a:r>
              <a:rPr dirty="0"/>
              <a:t>the</a:t>
            </a:r>
            <a:r>
              <a:rPr dirty="0" spc="210"/>
              <a:t> </a:t>
            </a:r>
            <a:r>
              <a:rPr dirty="0" spc="-60"/>
              <a:t>following</a:t>
            </a:r>
            <a:r>
              <a:rPr dirty="0" spc="210"/>
              <a:t> </a:t>
            </a:r>
            <a:r>
              <a:rPr dirty="0" spc="-25"/>
              <a:t>can </a:t>
            </a:r>
            <a:r>
              <a:rPr dirty="0"/>
              <a:t>you</a:t>
            </a:r>
            <a:r>
              <a:rPr dirty="0" spc="-45"/>
              <a:t> </a:t>
            </a:r>
            <a:r>
              <a:rPr dirty="0" spc="-10"/>
              <a:t>conclude?</a:t>
            </a:r>
            <a:r>
              <a:rPr dirty="0"/>
              <a:t>	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59259"/>
            <a:ext cx="7023100" cy="317627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This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equation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impossible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any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functions.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Both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sides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functions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95">
                <a:latin typeface="Cambria"/>
                <a:cs typeface="Cambria"/>
              </a:rPr>
              <a:t>x</a:t>
            </a:r>
            <a:r>
              <a:rPr dirty="0" sz="2450" spc="95">
                <a:latin typeface="Times New Roman"/>
                <a:cs typeface="Times New Roman"/>
              </a:rPr>
              <a:t>,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Cambria"/>
                <a:cs typeface="Cambria"/>
              </a:rPr>
              <a:t>y</a:t>
            </a:r>
            <a:r>
              <a:rPr dirty="0" sz="2450" spc="225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Cambria"/>
                <a:cs typeface="Cambria"/>
              </a:rPr>
              <a:t>t</a:t>
            </a:r>
            <a:r>
              <a:rPr dirty="0" sz="2450" spc="-2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Both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sides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functions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Cambria"/>
                <a:cs typeface="Cambria"/>
              </a:rPr>
              <a:t>y</a:t>
            </a:r>
            <a:r>
              <a:rPr dirty="0" sz="2450" spc="245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Cambria"/>
                <a:cs typeface="Cambria"/>
              </a:rPr>
              <a:t>t</a:t>
            </a:r>
            <a:r>
              <a:rPr dirty="0" sz="2450">
                <a:latin typeface="Times New Roman"/>
                <a:cs typeface="Times New Roman"/>
              </a:rPr>
              <a:t>,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Cambria"/>
                <a:cs typeface="Cambria"/>
              </a:rPr>
              <a:t>x</a:t>
            </a:r>
            <a:r>
              <a:rPr dirty="0" sz="2450" spc="70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Both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sides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must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equal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constant.</a:t>
            </a:r>
            <a:endParaRPr sz="2450">
              <a:latin typeface="Times New Roman"/>
              <a:cs typeface="Times New Roman"/>
            </a:endParaRPr>
          </a:p>
          <a:p>
            <a:pPr marL="39433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None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above.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6119" y="889022"/>
            <a:ext cx="82816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  <a:tabLst>
                <a:tab pos="373507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7.2.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SCHR</a:t>
            </a:r>
            <a:r>
              <a:rPr dirty="0" sz="1200" spc="-675">
                <a:latin typeface="Times New Roman"/>
                <a:cs typeface="Times New Roman"/>
              </a:rPr>
              <a:t>O</a:t>
            </a:r>
            <a:r>
              <a:rPr dirty="0" baseline="13888" sz="1800" spc="60">
                <a:latin typeface="Times New Roman"/>
                <a:cs typeface="Times New Roman"/>
              </a:rPr>
              <a:t>¨</a:t>
            </a:r>
            <a:r>
              <a:rPr dirty="0" baseline="13888" sz="1800" spc="-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DINGER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EQUATION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THREE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DIMENSIONS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1112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08797"/>
            <a:ext cx="8281034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Box</a:t>
            </a:r>
            <a:r>
              <a:rPr dirty="0" spc="165"/>
              <a:t> </a:t>
            </a:r>
            <a:r>
              <a:rPr dirty="0"/>
              <a:t>A</a:t>
            </a:r>
            <a:r>
              <a:rPr dirty="0" spc="165"/>
              <a:t> </a:t>
            </a:r>
            <a:r>
              <a:rPr dirty="0"/>
              <a:t>contains</a:t>
            </a:r>
            <a:r>
              <a:rPr dirty="0" spc="170"/>
              <a:t> </a:t>
            </a:r>
            <a:r>
              <a:rPr dirty="0"/>
              <a:t>a</a:t>
            </a:r>
            <a:r>
              <a:rPr dirty="0" spc="165"/>
              <a:t> </a:t>
            </a:r>
            <a:r>
              <a:rPr dirty="0"/>
              <a:t>particle</a:t>
            </a:r>
            <a:r>
              <a:rPr dirty="0" spc="165"/>
              <a:t> </a:t>
            </a:r>
            <a:r>
              <a:rPr dirty="0"/>
              <a:t>in</a:t>
            </a:r>
            <a:r>
              <a:rPr dirty="0" spc="165"/>
              <a:t> </a:t>
            </a:r>
            <a:r>
              <a:rPr dirty="0"/>
              <a:t>the</a:t>
            </a:r>
            <a:r>
              <a:rPr dirty="0" spc="170"/>
              <a:t> </a:t>
            </a:r>
            <a:r>
              <a:rPr dirty="0" spc="50"/>
              <a:t>state</a:t>
            </a:r>
            <a:r>
              <a:rPr dirty="0" spc="165"/>
              <a:t> </a:t>
            </a:r>
            <a:r>
              <a:rPr dirty="0">
                <a:latin typeface="Cambria"/>
                <a:cs typeface="Cambria"/>
              </a:rPr>
              <a:t>ψ</a:t>
            </a:r>
            <a:r>
              <a:rPr dirty="0" baseline="-13550" sz="3075"/>
              <a:t>1</a:t>
            </a:r>
            <a:r>
              <a:rPr dirty="0" baseline="-13550" sz="3075">
                <a:latin typeface="Cambria"/>
                <a:cs typeface="Cambria"/>
              </a:rPr>
              <a:t>,</a:t>
            </a:r>
            <a:r>
              <a:rPr dirty="0" baseline="-13550" sz="3075"/>
              <a:t>2</a:t>
            </a:r>
            <a:r>
              <a:rPr dirty="0" baseline="-13550" sz="3075">
                <a:latin typeface="Cambria"/>
                <a:cs typeface="Cambria"/>
              </a:rPr>
              <a:t>,</a:t>
            </a:r>
            <a:r>
              <a:rPr dirty="0" baseline="-13550" sz="3075"/>
              <a:t>1</a:t>
            </a:r>
            <a:r>
              <a:rPr dirty="0" baseline="-13550" sz="3075" spc="465"/>
              <a:t> </a:t>
            </a:r>
            <a:r>
              <a:rPr dirty="0" sz="2450"/>
              <a:t>and</a:t>
            </a:r>
            <a:r>
              <a:rPr dirty="0" sz="2450" spc="165"/>
              <a:t> </a:t>
            </a:r>
            <a:r>
              <a:rPr dirty="0" sz="2450"/>
              <a:t>Box</a:t>
            </a:r>
            <a:r>
              <a:rPr dirty="0" sz="2450" spc="165"/>
              <a:t> </a:t>
            </a:r>
            <a:r>
              <a:rPr dirty="0" sz="2450"/>
              <a:t>B</a:t>
            </a:r>
            <a:r>
              <a:rPr dirty="0" sz="2450" spc="165"/>
              <a:t> </a:t>
            </a:r>
            <a:r>
              <a:rPr dirty="0" sz="2450" spc="-10"/>
              <a:t>contains </a:t>
            </a:r>
            <a:r>
              <a:rPr dirty="0" sz="2450"/>
              <a:t>a</a:t>
            </a:r>
            <a:r>
              <a:rPr dirty="0" sz="2450" spc="100"/>
              <a:t> </a:t>
            </a:r>
            <a:r>
              <a:rPr dirty="0" sz="2450"/>
              <a:t>particle</a:t>
            </a:r>
            <a:r>
              <a:rPr dirty="0" sz="2450" spc="95"/>
              <a:t> </a:t>
            </a:r>
            <a:r>
              <a:rPr dirty="0" sz="2450"/>
              <a:t>in</a:t>
            </a:r>
            <a:r>
              <a:rPr dirty="0" sz="2450" spc="105"/>
              <a:t> </a:t>
            </a:r>
            <a:r>
              <a:rPr dirty="0" sz="2450"/>
              <a:t>the</a:t>
            </a:r>
            <a:r>
              <a:rPr dirty="0" sz="2450" spc="95"/>
              <a:t> </a:t>
            </a:r>
            <a:r>
              <a:rPr dirty="0" sz="2450" spc="50"/>
              <a:t>state</a:t>
            </a:r>
            <a:r>
              <a:rPr dirty="0" sz="2450" spc="95"/>
              <a:t> </a:t>
            </a:r>
            <a:r>
              <a:rPr dirty="0" sz="2450">
                <a:latin typeface="Cambria"/>
                <a:cs typeface="Cambria"/>
              </a:rPr>
              <a:t>ψ</a:t>
            </a:r>
            <a:r>
              <a:rPr dirty="0" baseline="-13550" sz="3075"/>
              <a:t>1</a:t>
            </a:r>
            <a:r>
              <a:rPr dirty="0" baseline="-13550" sz="3075">
                <a:latin typeface="Cambria"/>
                <a:cs typeface="Cambria"/>
              </a:rPr>
              <a:t>,</a:t>
            </a:r>
            <a:r>
              <a:rPr dirty="0" baseline="-13550" sz="3075"/>
              <a:t>3</a:t>
            </a:r>
            <a:r>
              <a:rPr dirty="0" baseline="-13550" sz="3075">
                <a:latin typeface="Cambria"/>
                <a:cs typeface="Cambria"/>
              </a:rPr>
              <a:t>,</a:t>
            </a:r>
            <a:r>
              <a:rPr dirty="0" baseline="-13550" sz="3075"/>
              <a:t>1</a:t>
            </a:r>
            <a:r>
              <a:rPr dirty="0" sz="2450"/>
              <a:t>.</a:t>
            </a:r>
            <a:r>
              <a:rPr dirty="0" sz="2450" spc="345"/>
              <a:t> </a:t>
            </a:r>
            <a:r>
              <a:rPr dirty="0" sz="2450"/>
              <a:t>In</a:t>
            </a:r>
            <a:r>
              <a:rPr dirty="0" sz="2450" spc="95"/>
              <a:t> </a:t>
            </a:r>
            <a:r>
              <a:rPr dirty="0" sz="2450"/>
              <a:t>which</a:t>
            </a:r>
            <a:r>
              <a:rPr dirty="0" sz="2450" spc="105"/>
              <a:t> </a:t>
            </a:r>
            <a:r>
              <a:rPr dirty="0" sz="2450"/>
              <a:t>box,</a:t>
            </a:r>
            <a:r>
              <a:rPr dirty="0" sz="2450" spc="100"/>
              <a:t> </a:t>
            </a:r>
            <a:r>
              <a:rPr dirty="0" sz="2450"/>
              <a:t>A</a:t>
            </a:r>
            <a:r>
              <a:rPr dirty="0" sz="2450" spc="95"/>
              <a:t> </a:t>
            </a:r>
            <a:r>
              <a:rPr dirty="0" sz="2450"/>
              <a:t>or</a:t>
            </a:r>
            <a:r>
              <a:rPr dirty="0" sz="2450" spc="95"/>
              <a:t> </a:t>
            </a:r>
            <a:r>
              <a:rPr dirty="0" sz="2450"/>
              <a:t>B,</a:t>
            </a:r>
            <a:r>
              <a:rPr dirty="0" sz="2450" spc="100"/>
              <a:t> </a:t>
            </a:r>
            <a:r>
              <a:rPr dirty="0" sz="2450"/>
              <a:t>are</a:t>
            </a:r>
            <a:r>
              <a:rPr dirty="0" sz="2450" spc="95"/>
              <a:t> </a:t>
            </a:r>
            <a:r>
              <a:rPr dirty="0" sz="2450"/>
              <a:t>you</a:t>
            </a:r>
            <a:r>
              <a:rPr dirty="0" sz="2450" spc="95"/>
              <a:t> </a:t>
            </a:r>
            <a:r>
              <a:rPr dirty="0" sz="2450" spc="-20"/>
              <a:t>more </a:t>
            </a:r>
            <a:r>
              <a:rPr dirty="0" sz="2450" spc="-30"/>
              <a:t>likely</a:t>
            </a:r>
            <a:r>
              <a:rPr dirty="0" sz="2450" spc="85"/>
              <a:t> </a:t>
            </a:r>
            <a:r>
              <a:rPr dirty="0" sz="2450"/>
              <a:t>to</a:t>
            </a:r>
            <a:r>
              <a:rPr dirty="0" sz="2450" spc="90"/>
              <a:t> </a:t>
            </a:r>
            <a:r>
              <a:rPr dirty="0" sz="2450"/>
              <a:t>find</a:t>
            </a:r>
            <a:r>
              <a:rPr dirty="0" sz="2450" spc="85"/>
              <a:t> </a:t>
            </a:r>
            <a:r>
              <a:rPr dirty="0" sz="2450"/>
              <a:t>the</a:t>
            </a:r>
            <a:r>
              <a:rPr dirty="0" sz="2450" spc="85"/>
              <a:t> </a:t>
            </a:r>
            <a:r>
              <a:rPr dirty="0" sz="2450"/>
              <a:t>particle</a:t>
            </a:r>
            <a:r>
              <a:rPr dirty="0" sz="2450" spc="80"/>
              <a:t> </a:t>
            </a:r>
            <a:r>
              <a:rPr dirty="0" sz="2450"/>
              <a:t>very</a:t>
            </a:r>
            <a:r>
              <a:rPr dirty="0" sz="2450" spc="90"/>
              <a:t> </a:t>
            </a:r>
            <a:r>
              <a:rPr dirty="0" sz="2450" spc="-35"/>
              <a:t>close</a:t>
            </a:r>
            <a:r>
              <a:rPr dirty="0" sz="2450" spc="85"/>
              <a:t> </a:t>
            </a:r>
            <a:r>
              <a:rPr dirty="0" sz="2450"/>
              <a:t>to</a:t>
            </a:r>
            <a:r>
              <a:rPr dirty="0" sz="2450" spc="80"/>
              <a:t> </a:t>
            </a:r>
            <a:r>
              <a:rPr dirty="0" sz="2450">
                <a:latin typeface="Cambria"/>
                <a:cs typeface="Cambria"/>
              </a:rPr>
              <a:t>y</a:t>
            </a:r>
            <a:r>
              <a:rPr dirty="0" sz="2450" spc="185">
                <a:latin typeface="Cambria"/>
                <a:cs typeface="Cambria"/>
              </a:rPr>
              <a:t> </a:t>
            </a:r>
            <a:r>
              <a:rPr dirty="0" sz="2450" spc="385"/>
              <a:t>=</a:t>
            </a:r>
            <a:r>
              <a:rPr dirty="0" sz="2450" spc="30"/>
              <a:t> </a:t>
            </a:r>
            <a:r>
              <a:rPr dirty="0" sz="2450" spc="30">
                <a:latin typeface="Cambria"/>
                <a:cs typeface="Cambria"/>
              </a:rPr>
              <a:t>L/</a:t>
            </a:r>
            <a:r>
              <a:rPr dirty="0" sz="2450" spc="30"/>
              <a:t>2?</a:t>
            </a:r>
            <a:endParaRPr sz="245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6119" y="889022"/>
            <a:ext cx="82816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  <a:tabLst>
                <a:tab pos="373507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7.2.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SCHR</a:t>
            </a:r>
            <a:r>
              <a:rPr dirty="0" sz="1200" spc="-675">
                <a:latin typeface="Times New Roman"/>
                <a:cs typeface="Times New Roman"/>
              </a:rPr>
              <a:t>O</a:t>
            </a:r>
            <a:r>
              <a:rPr dirty="0" baseline="13888" sz="1800" spc="60">
                <a:latin typeface="Times New Roman"/>
                <a:cs typeface="Times New Roman"/>
              </a:rPr>
              <a:t>¨</a:t>
            </a:r>
            <a:r>
              <a:rPr dirty="0" baseline="13888" sz="1800" spc="-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DINGER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EQUATION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THREE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DIMENSIONS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1112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08797"/>
            <a:ext cx="8281034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Box</a:t>
            </a:r>
            <a:r>
              <a:rPr dirty="0" spc="165"/>
              <a:t> </a:t>
            </a:r>
            <a:r>
              <a:rPr dirty="0"/>
              <a:t>A</a:t>
            </a:r>
            <a:r>
              <a:rPr dirty="0" spc="165"/>
              <a:t> </a:t>
            </a:r>
            <a:r>
              <a:rPr dirty="0"/>
              <a:t>contains</a:t>
            </a:r>
            <a:r>
              <a:rPr dirty="0" spc="170"/>
              <a:t> </a:t>
            </a:r>
            <a:r>
              <a:rPr dirty="0"/>
              <a:t>a</a:t>
            </a:r>
            <a:r>
              <a:rPr dirty="0" spc="165"/>
              <a:t> </a:t>
            </a:r>
            <a:r>
              <a:rPr dirty="0"/>
              <a:t>particle</a:t>
            </a:r>
            <a:r>
              <a:rPr dirty="0" spc="165"/>
              <a:t> </a:t>
            </a:r>
            <a:r>
              <a:rPr dirty="0"/>
              <a:t>in</a:t>
            </a:r>
            <a:r>
              <a:rPr dirty="0" spc="165"/>
              <a:t> </a:t>
            </a:r>
            <a:r>
              <a:rPr dirty="0"/>
              <a:t>the</a:t>
            </a:r>
            <a:r>
              <a:rPr dirty="0" spc="170"/>
              <a:t> </a:t>
            </a:r>
            <a:r>
              <a:rPr dirty="0" spc="50"/>
              <a:t>state</a:t>
            </a:r>
            <a:r>
              <a:rPr dirty="0" spc="165"/>
              <a:t> </a:t>
            </a:r>
            <a:r>
              <a:rPr dirty="0">
                <a:latin typeface="Cambria"/>
                <a:cs typeface="Cambria"/>
              </a:rPr>
              <a:t>ψ</a:t>
            </a:r>
            <a:r>
              <a:rPr dirty="0" baseline="-13550" sz="3075"/>
              <a:t>1</a:t>
            </a:r>
            <a:r>
              <a:rPr dirty="0" baseline="-13550" sz="3075">
                <a:latin typeface="Cambria"/>
                <a:cs typeface="Cambria"/>
              </a:rPr>
              <a:t>,</a:t>
            </a:r>
            <a:r>
              <a:rPr dirty="0" baseline="-13550" sz="3075"/>
              <a:t>2</a:t>
            </a:r>
            <a:r>
              <a:rPr dirty="0" baseline="-13550" sz="3075">
                <a:latin typeface="Cambria"/>
                <a:cs typeface="Cambria"/>
              </a:rPr>
              <a:t>,</a:t>
            </a:r>
            <a:r>
              <a:rPr dirty="0" baseline="-13550" sz="3075"/>
              <a:t>1</a:t>
            </a:r>
            <a:r>
              <a:rPr dirty="0" baseline="-13550" sz="3075" spc="465"/>
              <a:t> </a:t>
            </a:r>
            <a:r>
              <a:rPr dirty="0" sz="2450"/>
              <a:t>and</a:t>
            </a:r>
            <a:r>
              <a:rPr dirty="0" sz="2450" spc="165"/>
              <a:t> </a:t>
            </a:r>
            <a:r>
              <a:rPr dirty="0" sz="2450"/>
              <a:t>Box</a:t>
            </a:r>
            <a:r>
              <a:rPr dirty="0" sz="2450" spc="165"/>
              <a:t> </a:t>
            </a:r>
            <a:r>
              <a:rPr dirty="0" sz="2450"/>
              <a:t>B</a:t>
            </a:r>
            <a:r>
              <a:rPr dirty="0" sz="2450" spc="165"/>
              <a:t> </a:t>
            </a:r>
            <a:r>
              <a:rPr dirty="0" sz="2450" spc="-10"/>
              <a:t>contains </a:t>
            </a:r>
            <a:r>
              <a:rPr dirty="0" sz="2450"/>
              <a:t>a</a:t>
            </a:r>
            <a:r>
              <a:rPr dirty="0" sz="2450" spc="100"/>
              <a:t> </a:t>
            </a:r>
            <a:r>
              <a:rPr dirty="0" sz="2450"/>
              <a:t>particle</a:t>
            </a:r>
            <a:r>
              <a:rPr dirty="0" sz="2450" spc="95"/>
              <a:t> </a:t>
            </a:r>
            <a:r>
              <a:rPr dirty="0" sz="2450"/>
              <a:t>in</a:t>
            </a:r>
            <a:r>
              <a:rPr dirty="0" sz="2450" spc="105"/>
              <a:t> </a:t>
            </a:r>
            <a:r>
              <a:rPr dirty="0" sz="2450"/>
              <a:t>the</a:t>
            </a:r>
            <a:r>
              <a:rPr dirty="0" sz="2450" spc="95"/>
              <a:t> </a:t>
            </a:r>
            <a:r>
              <a:rPr dirty="0" sz="2450" spc="50"/>
              <a:t>state</a:t>
            </a:r>
            <a:r>
              <a:rPr dirty="0" sz="2450" spc="95"/>
              <a:t> </a:t>
            </a:r>
            <a:r>
              <a:rPr dirty="0" sz="2450">
                <a:latin typeface="Cambria"/>
                <a:cs typeface="Cambria"/>
              </a:rPr>
              <a:t>ψ</a:t>
            </a:r>
            <a:r>
              <a:rPr dirty="0" baseline="-13550" sz="3075"/>
              <a:t>1</a:t>
            </a:r>
            <a:r>
              <a:rPr dirty="0" baseline="-13550" sz="3075">
                <a:latin typeface="Cambria"/>
                <a:cs typeface="Cambria"/>
              </a:rPr>
              <a:t>,</a:t>
            </a:r>
            <a:r>
              <a:rPr dirty="0" baseline="-13550" sz="3075"/>
              <a:t>3</a:t>
            </a:r>
            <a:r>
              <a:rPr dirty="0" baseline="-13550" sz="3075">
                <a:latin typeface="Cambria"/>
                <a:cs typeface="Cambria"/>
              </a:rPr>
              <a:t>,</a:t>
            </a:r>
            <a:r>
              <a:rPr dirty="0" baseline="-13550" sz="3075"/>
              <a:t>1</a:t>
            </a:r>
            <a:r>
              <a:rPr dirty="0" sz="2450"/>
              <a:t>.</a:t>
            </a:r>
            <a:r>
              <a:rPr dirty="0" sz="2450" spc="345"/>
              <a:t> </a:t>
            </a:r>
            <a:r>
              <a:rPr dirty="0" sz="2450"/>
              <a:t>In</a:t>
            </a:r>
            <a:r>
              <a:rPr dirty="0" sz="2450" spc="95"/>
              <a:t> </a:t>
            </a:r>
            <a:r>
              <a:rPr dirty="0" sz="2450"/>
              <a:t>which</a:t>
            </a:r>
            <a:r>
              <a:rPr dirty="0" sz="2450" spc="105"/>
              <a:t> </a:t>
            </a:r>
            <a:r>
              <a:rPr dirty="0" sz="2450"/>
              <a:t>box,</a:t>
            </a:r>
            <a:r>
              <a:rPr dirty="0" sz="2450" spc="100"/>
              <a:t> </a:t>
            </a:r>
            <a:r>
              <a:rPr dirty="0" sz="2450"/>
              <a:t>A</a:t>
            </a:r>
            <a:r>
              <a:rPr dirty="0" sz="2450" spc="95"/>
              <a:t> </a:t>
            </a:r>
            <a:r>
              <a:rPr dirty="0" sz="2450"/>
              <a:t>or</a:t>
            </a:r>
            <a:r>
              <a:rPr dirty="0" sz="2450" spc="95"/>
              <a:t> </a:t>
            </a:r>
            <a:r>
              <a:rPr dirty="0" sz="2450"/>
              <a:t>B,</a:t>
            </a:r>
            <a:r>
              <a:rPr dirty="0" sz="2450" spc="100"/>
              <a:t> </a:t>
            </a:r>
            <a:r>
              <a:rPr dirty="0" sz="2450"/>
              <a:t>are</a:t>
            </a:r>
            <a:r>
              <a:rPr dirty="0" sz="2450" spc="95"/>
              <a:t> </a:t>
            </a:r>
            <a:r>
              <a:rPr dirty="0" sz="2450"/>
              <a:t>you</a:t>
            </a:r>
            <a:r>
              <a:rPr dirty="0" sz="2450" spc="95"/>
              <a:t> </a:t>
            </a:r>
            <a:r>
              <a:rPr dirty="0" sz="2450" spc="-20"/>
              <a:t>more </a:t>
            </a:r>
            <a:r>
              <a:rPr dirty="0" sz="2450" spc="-30"/>
              <a:t>likely</a:t>
            </a:r>
            <a:r>
              <a:rPr dirty="0" sz="2450" spc="85"/>
              <a:t> </a:t>
            </a:r>
            <a:r>
              <a:rPr dirty="0" sz="2450"/>
              <a:t>to</a:t>
            </a:r>
            <a:r>
              <a:rPr dirty="0" sz="2450" spc="90"/>
              <a:t> </a:t>
            </a:r>
            <a:r>
              <a:rPr dirty="0" sz="2450"/>
              <a:t>find</a:t>
            </a:r>
            <a:r>
              <a:rPr dirty="0" sz="2450" spc="85"/>
              <a:t> </a:t>
            </a:r>
            <a:r>
              <a:rPr dirty="0" sz="2450"/>
              <a:t>the</a:t>
            </a:r>
            <a:r>
              <a:rPr dirty="0" sz="2450" spc="85"/>
              <a:t> </a:t>
            </a:r>
            <a:r>
              <a:rPr dirty="0" sz="2450"/>
              <a:t>particle</a:t>
            </a:r>
            <a:r>
              <a:rPr dirty="0" sz="2450" spc="80"/>
              <a:t> </a:t>
            </a:r>
            <a:r>
              <a:rPr dirty="0" sz="2450"/>
              <a:t>very</a:t>
            </a:r>
            <a:r>
              <a:rPr dirty="0" sz="2450" spc="90"/>
              <a:t> </a:t>
            </a:r>
            <a:r>
              <a:rPr dirty="0" sz="2450" spc="-35"/>
              <a:t>close</a:t>
            </a:r>
            <a:r>
              <a:rPr dirty="0" sz="2450" spc="85"/>
              <a:t> </a:t>
            </a:r>
            <a:r>
              <a:rPr dirty="0" sz="2450"/>
              <a:t>to</a:t>
            </a:r>
            <a:r>
              <a:rPr dirty="0" sz="2450" spc="80"/>
              <a:t> </a:t>
            </a:r>
            <a:r>
              <a:rPr dirty="0" sz="2450">
                <a:latin typeface="Cambria"/>
                <a:cs typeface="Cambria"/>
              </a:rPr>
              <a:t>y</a:t>
            </a:r>
            <a:r>
              <a:rPr dirty="0" sz="2450" spc="185">
                <a:latin typeface="Cambria"/>
                <a:cs typeface="Cambria"/>
              </a:rPr>
              <a:t> </a:t>
            </a:r>
            <a:r>
              <a:rPr dirty="0" sz="2450" spc="385"/>
              <a:t>=</a:t>
            </a:r>
            <a:r>
              <a:rPr dirty="0" sz="2450" spc="30"/>
              <a:t> </a:t>
            </a:r>
            <a:r>
              <a:rPr dirty="0" sz="2450" spc="30">
                <a:latin typeface="Cambria"/>
                <a:cs typeface="Cambria"/>
              </a:rPr>
              <a:t>L/</a:t>
            </a:r>
            <a:r>
              <a:rPr dirty="0" sz="2450" spc="30"/>
              <a:t>2?</a:t>
            </a:r>
            <a:endParaRPr sz="2450">
              <a:latin typeface="Cambria"/>
              <a:cs typeface="Cambria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549968"/>
            <a:ext cx="2508885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Box</a:t>
            </a:r>
            <a:r>
              <a:rPr dirty="0" sz="2450" spc="-8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B.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718819" y="3005453"/>
            <a:ext cx="405892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>
                <a:latin typeface="Times New Roman"/>
                <a:cs typeface="Times New Roman"/>
              </a:rPr>
              <a:t>Here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wavefunctions.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679270" y="3798144"/>
            <a:ext cx="529590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10">
                <a:latin typeface="Times New Roman"/>
                <a:cs typeface="Times New Roman"/>
              </a:rPr>
              <a:t>1</a:t>
            </a:r>
            <a:r>
              <a:rPr dirty="0" sz="2050" spc="-10">
                <a:latin typeface="Cambria"/>
                <a:cs typeface="Cambria"/>
              </a:rPr>
              <a:t>,</a:t>
            </a:r>
            <a:r>
              <a:rPr dirty="0" sz="2050" spc="-10">
                <a:latin typeface="Times New Roman"/>
                <a:cs typeface="Times New Roman"/>
              </a:rPr>
              <a:t>2</a:t>
            </a:r>
            <a:r>
              <a:rPr dirty="0" sz="2050" spc="-10">
                <a:latin typeface="Cambria"/>
                <a:cs typeface="Cambria"/>
              </a:rPr>
              <a:t>,</a:t>
            </a:r>
            <a:r>
              <a:rPr dirty="0" sz="2050" spc="-10">
                <a:latin typeface="Times New Roman"/>
                <a:cs typeface="Times New Roman"/>
              </a:rPr>
              <a:t>1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478889" y="3685030"/>
            <a:ext cx="204343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722630" algn="l"/>
              </a:tabLst>
            </a:pPr>
            <a:r>
              <a:rPr dirty="0" sz="2450" spc="-50">
                <a:latin typeface="Cambria"/>
                <a:cs typeface="Cambria"/>
              </a:rPr>
              <a:t>ψ</a:t>
            </a:r>
            <a:r>
              <a:rPr dirty="0" sz="2450">
                <a:latin typeface="Cambria"/>
                <a:cs typeface="Cambria"/>
              </a:rPr>
              <a:t>	</a:t>
            </a:r>
            <a:r>
              <a:rPr dirty="0" sz="2450" spc="135">
                <a:latin typeface="Times New Roman"/>
                <a:cs typeface="Times New Roman"/>
              </a:rPr>
              <a:t>(</a:t>
            </a:r>
            <a:r>
              <a:rPr dirty="0" sz="2450" spc="135">
                <a:latin typeface="Cambria"/>
                <a:cs typeface="Cambria"/>
              </a:rPr>
              <a:t>x,</a:t>
            </a:r>
            <a:r>
              <a:rPr dirty="0" sz="2450" spc="-120">
                <a:latin typeface="Cambria"/>
                <a:cs typeface="Cambria"/>
              </a:rPr>
              <a:t> </a:t>
            </a:r>
            <a:r>
              <a:rPr dirty="0" sz="2450" spc="95">
                <a:latin typeface="Cambria"/>
                <a:cs typeface="Cambria"/>
              </a:rPr>
              <a:t>y,</a:t>
            </a:r>
            <a:r>
              <a:rPr dirty="0" sz="2450" spc="-125">
                <a:latin typeface="Cambria"/>
                <a:cs typeface="Cambria"/>
              </a:rPr>
              <a:t> </a:t>
            </a:r>
            <a:r>
              <a:rPr dirty="0" sz="2450" spc="85">
                <a:latin typeface="Cambria"/>
                <a:cs typeface="Cambria"/>
              </a:rPr>
              <a:t>z</a:t>
            </a:r>
            <a:r>
              <a:rPr dirty="0" sz="2450" spc="85">
                <a:latin typeface="Times New Roman"/>
                <a:cs typeface="Times New Roman"/>
              </a:rPr>
              <a:t>) </a:t>
            </a:r>
            <a:r>
              <a:rPr dirty="0" sz="2450" spc="335">
                <a:latin typeface="Times New Roman"/>
                <a:cs typeface="Times New Roman"/>
              </a:rPr>
              <a:t>=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/>
          <p:nvPr/>
        </p:nvSpPr>
        <p:spPr>
          <a:xfrm>
            <a:off x="3911460" y="3516325"/>
            <a:ext cx="367030" cy="0"/>
          </a:xfrm>
          <a:custGeom>
            <a:avLst/>
            <a:gdLst/>
            <a:ahLst/>
            <a:cxnLst/>
            <a:rect l="l" t="t" r="r" b="b"/>
            <a:pathLst>
              <a:path w="367029" h="0">
                <a:moveTo>
                  <a:pt x="0" y="0"/>
                </a:moveTo>
                <a:lnTo>
                  <a:pt x="366750" y="0"/>
                </a:lnTo>
              </a:path>
            </a:pathLst>
          </a:custGeom>
          <a:ln w="125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 txBox="1"/>
          <p:nvPr/>
        </p:nvSpPr>
        <p:spPr>
          <a:xfrm>
            <a:off x="4009948" y="3472076"/>
            <a:ext cx="17018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-50">
                <a:latin typeface="Times New Roman"/>
                <a:cs typeface="Times New Roman"/>
              </a:rPr>
              <a:t>8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/>
          <p:nvPr/>
        </p:nvSpPr>
        <p:spPr>
          <a:xfrm>
            <a:off x="3926649" y="3933825"/>
            <a:ext cx="336550" cy="0"/>
          </a:xfrm>
          <a:custGeom>
            <a:avLst/>
            <a:gdLst/>
            <a:ahLst/>
            <a:cxnLst/>
            <a:rect l="l" t="t" r="r" b="b"/>
            <a:pathLst>
              <a:path w="336550" h="0">
                <a:moveTo>
                  <a:pt x="0" y="0"/>
                </a:moveTo>
                <a:lnTo>
                  <a:pt x="336384" y="0"/>
                </a:lnTo>
              </a:path>
            </a:pathLst>
          </a:custGeom>
          <a:ln w="125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 txBox="1"/>
          <p:nvPr/>
        </p:nvSpPr>
        <p:spPr>
          <a:xfrm>
            <a:off x="3888549" y="3819561"/>
            <a:ext cx="40640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</a:pPr>
            <a:r>
              <a:rPr dirty="0" baseline="-15873" sz="3675" spc="142">
                <a:latin typeface="Cambria"/>
                <a:cs typeface="Cambria"/>
              </a:rPr>
              <a:t>L</a:t>
            </a:r>
            <a:r>
              <a:rPr dirty="0" sz="2050" spc="95">
                <a:latin typeface="Times New Roman"/>
                <a:cs typeface="Times New Roman"/>
              </a:rPr>
              <a:t>3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4317987" y="3685030"/>
            <a:ext cx="37846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-25">
                <a:latin typeface="Times New Roman"/>
                <a:cs typeface="Times New Roman"/>
              </a:rPr>
              <a:t>sin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14" name="object 14" descr=""/>
          <p:cNvSpPr/>
          <p:nvPr/>
        </p:nvSpPr>
        <p:spPr>
          <a:xfrm>
            <a:off x="4938864" y="3933825"/>
            <a:ext cx="210185" cy="0"/>
          </a:xfrm>
          <a:custGeom>
            <a:avLst/>
            <a:gdLst/>
            <a:ahLst/>
            <a:cxnLst/>
            <a:rect l="l" t="t" r="r" b="b"/>
            <a:pathLst>
              <a:path w="210185" h="0">
                <a:moveTo>
                  <a:pt x="0" y="0"/>
                </a:moveTo>
                <a:lnTo>
                  <a:pt x="209715" y="0"/>
                </a:lnTo>
              </a:path>
            </a:pathLst>
          </a:custGeom>
          <a:ln w="125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 txBox="1"/>
          <p:nvPr/>
        </p:nvSpPr>
        <p:spPr>
          <a:xfrm>
            <a:off x="3583965" y="3195128"/>
            <a:ext cx="340360" cy="126809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1570">
                <a:latin typeface="Segoe UI Symbol"/>
                <a:cs typeface="Segoe UI Symbol"/>
              </a:rPr>
              <a:t>r</a:t>
            </a:r>
            <a:endParaRPr sz="2450">
              <a:latin typeface="Segoe UI Symbol"/>
              <a:cs typeface="Segoe UI Symbol"/>
            </a:endParaRPr>
          </a:p>
          <a:p>
            <a:pPr>
              <a:lnSpc>
                <a:spcPct val="100000"/>
              </a:lnSpc>
              <a:spcBef>
                <a:spcPts val="610"/>
              </a:spcBef>
            </a:pPr>
            <a:endParaRPr sz="2450">
              <a:latin typeface="Segoe UI Symbol"/>
              <a:cs typeface="Segoe UI Symbo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2450" spc="1570">
                <a:latin typeface="Segoe UI Symbol"/>
                <a:cs typeface="Segoe UI Symbol"/>
              </a:rPr>
              <a:t>r</a:t>
            </a:r>
            <a:endParaRPr sz="2450">
              <a:latin typeface="Segoe UI Symbol"/>
              <a:cs typeface="Segoe UI Symbo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6218593" y="3472076"/>
            <a:ext cx="344805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-75">
                <a:latin typeface="Times New Roman"/>
                <a:cs typeface="Times New Roman"/>
              </a:rPr>
              <a:t>2</a:t>
            </a:r>
            <a:r>
              <a:rPr dirty="0" sz="2450" spc="-75">
                <a:latin typeface="Cambria"/>
                <a:cs typeface="Cambria"/>
              </a:rPr>
              <a:t>π</a:t>
            </a:r>
            <a:endParaRPr sz="2450">
              <a:latin typeface="Cambria"/>
              <a:cs typeface="Cambria"/>
            </a:endParaRPr>
          </a:p>
        </p:txBody>
      </p:sp>
      <p:sp>
        <p:nvSpPr>
          <p:cNvPr id="17" name="object 17" descr=""/>
          <p:cNvSpPr/>
          <p:nvPr/>
        </p:nvSpPr>
        <p:spPr>
          <a:xfrm>
            <a:off x="6231293" y="3933825"/>
            <a:ext cx="330835" cy="0"/>
          </a:xfrm>
          <a:custGeom>
            <a:avLst/>
            <a:gdLst/>
            <a:ahLst/>
            <a:cxnLst/>
            <a:rect l="l" t="t" r="r" b="b"/>
            <a:pathLst>
              <a:path w="330834" h="0">
                <a:moveTo>
                  <a:pt x="0" y="0"/>
                </a:moveTo>
                <a:lnTo>
                  <a:pt x="330517" y="0"/>
                </a:lnTo>
              </a:path>
            </a:pathLst>
          </a:custGeom>
          <a:ln w="125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 txBox="1"/>
          <p:nvPr/>
        </p:nvSpPr>
        <p:spPr>
          <a:xfrm>
            <a:off x="5971679" y="3241165"/>
            <a:ext cx="1011555" cy="1268095"/>
          </a:xfrm>
          <a:prstGeom prst="rect">
            <a:avLst/>
          </a:prstGeom>
        </p:spPr>
        <p:txBody>
          <a:bodyPr wrap="square" lIns="0" tIns="3270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75"/>
              </a:spcBef>
              <a:tabLst>
                <a:tab pos="766445" algn="l"/>
              </a:tabLst>
            </a:pPr>
            <a:r>
              <a:rPr dirty="0" sz="2450">
                <a:latin typeface="Segoe UI Symbol"/>
                <a:cs typeface="Segoe UI Symbol"/>
              </a:rPr>
              <a:t>	 </a:t>
            </a:r>
            <a:endParaRPr sz="2450">
              <a:latin typeface="Segoe UI Symbol"/>
              <a:cs typeface="Segoe UI Symbol"/>
            </a:endParaRPr>
          </a:p>
          <a:p>
            <a:pPr>
              <a:lnSpc>
                <a:spcPct val="100000"/>
              </a:lnSpc>
              <a:spcBef>
                <a:spcPts val="1100"/>
              </a:spcBef>
            </a:pPr>
            <a:endParaRPr sz="2450">
              <a:latin typeface="Segoe UI Symbol"/>
              <a:cs typeface="Segoe UI Symbo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2450">
                <a:latin typeface="Segoe UI Symbol"/>
                <a:cs typeface="Segoe UI Symbol"/>
              </a:rPr>
              <a:t> </a:t>
            </a:r>
            <a:endParaRPr sz="2450">
              <a:latin typeface="Segoe UI Symbol"/>
              <a:cs typeface="Segoe UI Symbo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6218593" y="3842860"/>
            <a:ext cx="344805" cy="897255"/>
          </a:xfrm>
          <a:prstGeom prst="rect">
            <a:avLst/>
          </a:prstGeom>
        </p:spPr>
        <p:txBody>
          <a:bodyPr wrap="square" lIns="0" tIns="74295" rIns="0" bIns="0" rtlCol="0" vert="horz">
            <a:spAutoFit/>
          </a:bodyPr>
          <a:lstStyle/>
          <a:p>
            <a:pPr marL="73025">
              <a:lnSpc>
                <a:spcPct val="100000"/>
              </a:lnSpc>
              <a:spcBef>
                <a:spcPts val="585"/>
              </a:spcBef>
            </a:pPr>
            <a:r>
              <a:rPr dirty="0" sz="2450" spc="275">
                <a:latin typeface="Cambria"/>
                <a:cs typeface="Cambria"/>
              </a:rPr>
              <a:t>L</a:t>
            </a:r>
            <a:endParaRPr sz="245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490"/>
              </a:spcBef>
            </a:pPr>
            <a:r>
              <a:rPr dirty="0" sz="2450" spc="-75">
                <a:latin typeface="Times New Roman"/>
                <a:cs typeface="Times New Roman"/>
              </a:rPr>
              <a:t>3</a:t>
            </a:r>
            <a:r>
              <a:rPr dirty="0" sz="2450" spc="-75">
                <a:latin typeface="Cambria"/>
                <a:cs typeface="Cambria"/>
              </a:rPr>
              <a:t>π</a:t>
            </a:r>
            <a:endParaRPr sz="2450">
              <a:latin typeface="Cambria"/>
              <a:cs typeface="Cambria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6564286" y="3641882"/>
            <a:ext cx="824230" cy="867410"/>
          </a:xfrm>
          <a:prstGeom prst="rect">
            <a:avLst/>
          </a:prstGeom>
        </p:spPr>
        <p:txBody>
          <a:bodyPr wrap="square" lIns="0" tIns="590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65"/>
              </a:spcBef>
              <a:tabLst>
                <a:tab pos="457834" algn="l"/>
              </a:tabLst>
            </a:pPr>
            <a:r>
              <a:rPr dirty="0" sz="2450" spc="-50">
                <a:latin typeface="Cambria"/>
                <a:cs typeface="Cambria"/>
              </a:rPr>
              <a:t>y</a:t>
            </a:r>
            <a:r>
              <a:rPr dirty="0" sz="2450">
                <a:latin typeface="Cambria"/>
                <a:cs typeface="Cambria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sin</a:t>
            </a:r>
            <a:endParaRPr sz="2450">
              <a:latin typeface="Times New Roman"/>
              <a:cs typeface="Times New Roman"/>
            </a:endParaRPr>
          </a:p>
          <a:p>
            <a:pPr marL="173990">
              <a:lnSpc>
                <a:spcPct val="100000"/>
              </a:lnSpc>
              <a:spcBef>
                <a:spcPts val="375"/>
              </a:spcBef>
            </a:pPr>
            <a:r>
              <a:rPr dirty="0" sz="2450">
                <a:latin typeface="Segoe UI Symbol"/>
                <a:cs typeface="Segoe UI Symbol"/>
              </a:rPr>
              <a:t> </a:t>
            </a:r>
            <a:endParaRPr sz="2450">
              <a:latin typeface="Segoe UI Symbol"/>
              <a:cs typeface="Segoe UI Symbol"/>
            </a:endParaRPr>
          </a:p>
        </p:txBody>
      </p:sp>
      <p:sp>
        <p:nvSpPr>
          <p:cNvPr id="21" name="object 21" descr=""/>
          <p:cNvSpPr/>
          <p:nvPr/>
        </p:nvSpPr>
        <p:spPr>
          <a:xfrm>
            <a:off x="7630947" y="3933825"/>
            <a:ext cx="210185" cy="0"/>
          </a:xfrm>
          <a:custGeom>
            <a:avLst/>
            <a:gdLst/>
            <a:ahLst/>
            <a:cxnLst/>
            <a:rect l="l" t="t" r="r" b="b"/>
            <a:pathLst>
              <a:path w="210184" h="0">
                <a:moveTo>
                  <a:pt x="0" y="0"/>
                </a:moveTo>
                <a:lnTo>
                  <a:pt x="209715" y="0"/>
                </a:lnTo>
              </a:path>
            </a:pathLst>
          </a:custGeom>
          <a:ln w="125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 descr=""/>
          <p:cNvSpPr txBox="1"/>
          <p:nvPr/>
        </p:nvSpPr>
        <p:spPr>
          <a:xfrm>
            <a:off x="7843139" y="3685030"/>
            <a:ext cx="16891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-50">
                <a:latin typeface="Cambria"/>
                <a:cs typeface="Cambria"/>
              </a:rPr>
              <a:t>z</a:t>
            </a:r>
            <a:endParaRPr sz="2450">
              <a:latin typeface="Cambria"/>
              <a:cs typeface="Cambria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1679270" y="4662900"/>
            <a:ext cx="529590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10">
                <a:latin typeface="Times New Roman"/>
                <a:cs typeface="Times New Roman"/>
              </a:rPr>
              <a:t>1</a:t>
            </a:r>
            <a:r>
              <a:rPr dirty="0" sz="2050" spc="-10">
                <a:latin typeface="Cambria"/>
                <a:cs typeface="Cambria"/>
              </a:rPr>
              <a:t>,</a:t>
            </a:r>
            <a:r>
              <a:rPr dirty="0" sz="2050" spc="-10">
                <a:latin typeface="Times New Roman"/>
                <a:cs typeface="Times New Roman"/>
              </a:rPr>
              <a:t>3</a:t>
            </a:r>
            <a:r>
              <a:rPr dirty="0" sz="2050" spc="-10">
                <a:latin typeface="Cambria"/>
                <a:cs typeface="Cambria"/>
              </a:rPr>
              <a:t>,</a:t>
            </a:r>
            <a:r>
              <a:rPr dirty="0" sz="2050" spc="-10">
                <a:latin typeface="Times New Roman"/>
                <a:cs typeface="Times New Roman"/>
              </a:rPr>
              <a:t>1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1478889" y="4549799"/>
            <a:ext cx="204343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722630" algn="l"/>
              </a:tabLst>
            </a:pPr>
            <a:r>
              <a:rPr dirty="0" sz="2450" spc="-50">
                <a:latin typeface="Cambria"/>
                <a:cs typeface="Cambria"/>
              </a:rPr>
              <a:t>ψ</a:t>
            </a:r>
            <a:r>
              <a:rPr dirty="0" sz="2450">
                <a:latin typeface="Cambria"/>
                <a:cs typeface="Cambria"/>
              </a:rPr>
              <a:t>	</a:t>
            </a:r>
            <a:r>
              <a:rPr dirty="0" sz="2450" spc="135">
                <a:latin typeface="Times New Roman"/>
                <a:cs typeface="Times New Roman"/>
              </a:rPr>
              <a:t>(</a:t>
            </a:r>
            <a:r>
              <a:rPr dirty="0" sz="2450" spc="135">
                <a:latin typeface="Cambria"/>
                <a:cs typeface="Cambria"/>
              </a:rPr>
              <a:t>x,</a:t>
            </a:r>
            <a:r>
              <a:rPr dirty="0" sz="2450" spc="-120">
                <a:latin typeface="Cambria"/>
                <a:cs typeface="Cambria"/>
              </a:rPr>
              <a:t> </a:t>
            </a:r>
            <a:r>
              <a:rPr dirty="0" sz="2450" spc="95">
                <a:latin typeface="Cambria"/>
                <a:cs typeface="Cambria"/>
              </a:rPr>
              <a:t>y,</a:t>
            </a:r>
            <a:r>
              <a:rPr dirty="0" sz="2450" spc="-125">
                <a:latin typeface="Cambria"/>
                <a:cs typeface="Cambria"/>
              </a:rPr>
              <a:t> </a:t>
            </a:r>
            <a:r>
              <a:rPr dirty="0" sz="2450" spc="85">
                <a:latin typeface="Cambria"/>
                <a:cs typeface="Cambria"/>
              </a:rPr>
              <a:t>z</a:t>
            </a:r>
            <a:r>
              <a:rPr dirty="0" sz="2450" spc="85">
                <a:latin typeface="Times New Roman"/>
                <a:cs typeface="Times New Roman"/>
              </a:rPr>
              <a:t>) </a:t>
            </a:r>
            <a:r>
              <a:rPr dirty="0" sz="2450" spc="335">
                <a:latin typeface="Times New Roman"/>
                <a:cs typeface="Times New Roman"/>
              </a:rPr>
              <a:t>=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25" name="object 25" descr=""/>
          <p:cNvSpPr/>
          <p:nvPr/>
        </p:nvSpPr>
        <p:spPr>
          <a:xfrm>
            <a:off x="3911460" y="4381081"/>
            <a:ext cx="367030" cy="0"/>
          </a:xfrm>
          <a:custGeom>
            <a:avLst/>
            <a:gdLst/>
            <a:ahLst/>
            <a:cxnLst/>
            <a:rect l="l" t="t" r="r" b="b"/>
            <a:pathLst>
              <a:path w="367029" h="0">
                <a:moveTo>
                  <a:pt x="0" y="0"/>
                </a:moveTo>
                <a:lnTo>
                  <a:pt x="366750" y="0"/>
                </a:lnTo>
              </a:path>
            </a:pathLst>
          </a:custGeom>
          <a:ln w="125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 descr=""/>
          <p:cNvSpPr txBox="1"/>
          <p:nvPr/>
        </p:nvSpPr>
        <p:spPr>
          <a:xfrm>
            <a:off x="4009948" y="4336832"/>
            <a:ext cx="17018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-50">
                <a:latin typeface="Times New Roman"/>
                <a:cs typeface="Times New Roman"/>
              </a:rPr>
              <a:t>8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27" name="object 27" descr=""/>
          <p:cNvSpPr/>
          <p:nvPr/>
        </p:nvSpPr>
        <p:spPr>
          <a:xfrm>
            <a:off x="3926649" y="4798593"/>
            <a:ext cx="336550" cy="0"/>
          </a:xfrm>
          <a:custGeom>
            <a:avLst/>
            <a:gdLst/>
            <a:ahLst/>
            <a:cxnLst/>
            <a:rect l="l" t="t" r="r" b="b"/>
            <a:pathLst>
              <a:path w="336550" h="0">
                <a:moveTo>
                  <a:pt x="0" y="0"/>
                </a:moveTo>
                <a:lnTo>
                  <a:pt x="336384" y="0"/>
                </a:lnTo>
              </a:path>
            </a:pathLst>
          </a:custGeom>
          <a:ln w="125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 descr=""/>
          <p:cNvSpPr txBox="1"/>
          <p:nvPr/>
        </p:nvSpPr>
        <p:spPr>
          <a:xfrm>
            <a:off x="3888549" y="4684317"/>
            <a:ext cx="40640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</a:pPr>
            <a:r>
              <a:rPr dirty="0" baseline="-15873" sz="3675" spc="142">
                <a:latin typeface="Cambria"/>
                <a:cs typeface="Cambria"/>
              </a:rPr>
              <a:t>L</a:t>
            </a:r>
            <a:r>
              <a:rPr dirty="0" sz="2050" spc="95">
                <a:latin typeface="Times New Roman"/>
                <a:cs typeface="Times New Roman"/>
              </a:rPr>
              <a:t>3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4722977" y="3335602"/>
            <a:ext cx="816610" cy="1268095"/>
          </a:xfrm>
          <a:prstGeom prst="rect">
            <a:avLst/>
          </a:prstGeom>
        </p:spPr>
        <p:txBody>
          <a:bodyPr wrap="square" lIns="0" tIns="3270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75"/>
              </a:spcBef>
              <a:tabLst>
                <a:tab pos="615315" algn="l"/>
              </a:tabLst>
            </a:pPr>
            <a:r>
              <a:rPr dirty="0" sz="2450">
                <a:latin typeface="Segoe UI Symbol"/>
                <a:cs typeface="Segoe UI Symbol"/>
              </a:rPr>
              <a:t>	 </a:t>
            </a:r>
            <a:endParaRPr sz="2450">
              <a:latin typeface="Segoe UI Symbol"/>
              <a:cs typeface="Segoe UI Symbol"/>
            </a:endParaRPr>
          </a:p>
          <a:p>
            <a:pPr>
              <a:lnSpc>
                <a:spcPct val="100000"/>
              </a:lnSpc>
              <a:spcBef>
                <a:spcPts val="1100"/>
              </a:spcBef>
            </a:pPr>
            <a:endParaRPr sz="2450">
              <a:latin typeface="Segoe UI Symbol"/>
              <a:cs typeface="Segoe UI Symbo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2450">
                <a:latin typeface="Segoe UI Symbol"/>
                <a:cs typeface="Segoe UI Symbol"/>
              </a:rPr>
              <a:t> </a:t>
            </a:r>
            <a:endParaRPr sz="2450">
              <a:latin typeface="Segoe UI Symbol"/>
              <a:cs typeface="Segoe UI Symbol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4317987" y="4549799"/>
            <a:ext cx="37846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-25">
                <a:latin typeface="Times New Roman"/>
                <a:cs typeface="Times New Roman"/>
              </a:rPr>
              <a:t>sin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31" name="object 31" descr=""/>
          <p:cNvSpPr/>
          <p:nvPr/>
        </p:nvSpPr>
        <p:spPr>
          <a:xfrm>
            <a:off x="4938864" y="4798593"/>
            <a:ext cx="210185" cy="0"/>
          </a:xfrm>
          <a:custGeom>
            <a:avLst/>
            <a:gdLst/>
            <a:ahLst/>
            <a:cxnLst/>
            <a:rect l="l" t="t" r="r" b="b"/>
            <a:pathLst>
              <a:path w="210185" h="0">
                <a:moveTo>
                  <a:pt x="0" y="0"/>
                </a:moveTo>
                <a:lnTo>
                  <a:pt x="209715" y="0"/>
                </a:lnTo>
              </a:path>
            </a:pathLst>
          </a:custGeom>
          <a:ln w="125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 descr=""/>
          <p:cNvSpPr txBox="1"/>
          <p:nvPr/>
        </p:nvSpPr>
        <p:spPr>
          <a:xfrm>
            <a:off x="4926164" y="3420940"/>
            <a:ext cx="235585" cy="174815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 indent="11430">
              <a:lnSpc>
                <a:spcPct val="114900"/>
              </a:lnSpc>
              <a:spcBef>
                <a:spcPts val="90"/>
              </a:spcBef>
            </a:pPr>
            <a:r>
              <a:rPr dirty="0" sz="2450" spc="-50">
                <a:latin typeface="Cambria"/>
                <a:cs typeface="Cambria"/>
              </a:rPr>
              <a:t>π </a:t>
            </a:r>
            <a:r>
              <a:rPr dirty="0" sz="2450" spc="275">
                <a:latin typeface="Cambria"/>
                <a:cs typeface="Cambria"/>
              </a:rPr>
              <a:t>L</a:t>
            </a:r>
            <a:endParaRPr sz="2450">
              <a:latin typeface="Cambria"/>
              <a:cs typeface="Cambria"/>
            </a:endParaRPr>
          </a:p>
          <a:p>
            <a:pPr marL="12700" marR="5080" indent="11430">
              <a:lnSpc>
                <a:spcPct val="114900"/>
              </a:lnSpc>
              <a:spcBef>
                <a:spcPts val="55"/>
              </a:spcBef>
            </a:pPr>
            <a:r>
              <a:rPr dirty="0" sz="2450" spc="-50">
                <a:latin typeface="Cambria"/>
                <a:cs typeface="Cambria"/>
              </a:rPr>
              <a:t>π </a:t>
            </a:r>
            <a:r>
              <a:rPr dirty="0" sz="2450" spc="275">
                <a:latin typeface="Cambria"/>
                <a:cs typeface="Cambria"/>
              </a:rPr>
              <a:t>L</a:t>
            </a:r>
            <a:endParaRPr sz="2450">
              <a:latin typeface="Cambria"/>
              <a:cs typeface="Cambria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5151056" y="3547445"/>
            <a:ext cx="794385" cy="1056640"/>
          </a:xfrm>
          <a:prstGeom prst="rect">
            <a:avLst/>
          </a:prstGeom>
        </p:spPr>
        <p:txBody>
          <a:bodyPr wrap="square" lIns="0" tIns="1536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10"/>
              </a:spcBef>
              <a:tabLst>
                <a:tab pos="427990" algn="l"/>
              </a:tabLst>
            </a:pPr>
            <a:r>
              <a:rPr dirty="0" sz="2450" spc="140">
                <a:latin typeface="Cambria"/>
                <a:cs typeface="Cambria"/>
              </a:rPr>
              <a:t>x</a:t>
            </a:r>
            <a:r>
              <a:rPr dirty="0" sz="2450">
                <a:latin typeface="Cambria"/>
                <a:cs typeface="Cambria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sin</a:t>
            </a:r>
            <a:endParaRPr sz="2450">
              <a:latin typeface="Times New Roman"/>
              <a:cs typeface="Times New Roman"/>
            </a:endParaRPr>
          </a:p>
          <a:p>
            <a:pPr marL="187325">
              <a:lnSpc>
                <a:spcPct val="100000"/>
              </a:lnSpc>
              <a:spcBef>
                <a:spcPts val="1120"/>
              </a:spcBef>
            </a:pPr>
            <a:r>
              <a:rPr dirty="0" sz="2450">
                <a:latin typeface="Segoe UI Symbol"/>
                <a:cs typeface="Segoe UI Symbol"/>
              </a:rPr>
              <a:t> </a:t>
            </a:r>
            <a:endParaRPr sz="2450">
              <a:latin typeface="Segoe UI Symbol"/>
              <a:cs typeface="Segoe UI Symbol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5151056" y="4549799"/>
            <a:ext cx="794385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427990" algn="l"/>
              </a:tabLst>
            </a:pPr>
            <a:r>
              <a:rPr dirty="0" sz="2450" spc="140">
                <a:latin typeface="Cambria"/>
                <a:cs typeface="Cambria"/>
              </a:rPr>
              <a:t>x</a:t>
            </a:r>
            <a:r>
              <a:rPr dirty="0" sz="2450">
                <a:latin typeface="Cambria"/>
                <a:cs typeface="Cambria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sin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35" name="object 35" descr=""/>
          <p:cNvSpPr/>
          <p:nvPr/>
        </p:nvSpPr>
        <p:spPr>
          <a:xfrm>
            <a:off x="6231293" y="4798593"/>
            <a:ext cx="330835" cy="0"/>
          </a:xfrm>
          <a:custGeom>
            <a:avLst/>
            <a:gdLst/>
            <a:ahLst/>
            <a:cxnLst/>
            <a:rect l="l" t="t" r="r" b="b"/>
            <a:pathLst>
              <a:path w="330834" h="0">
                <a:moveTo>
                  <a:pt x="0" y="0"/>
                </a:moveTo>
                <a:lnTo>
                  <a:pt x="330517" y="0"/>
                </a:lnTo>
              </a:path>
            </a:pathLst>
          </a:custGeom>
          <a:ln w="125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 descr=""/>
          <p:cNvSpPr txBox="1"/>
          <p:nvPr/>
        </p:nvSpPr>
        <p:spPr>
          <a:xfrm>
            <a:off x="6278994" y="4765724"/>
            <a:ext cx="235585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275">
                <a:latin typeface="Cambria"/>
                <a:cs typeface="Cambria"/>
              </a:rPr>
              <a:t>L</a:t>
            </a:r>
            <a:endParaRPr sz="2450">
              <a:latin typeface="Cambria"/>
              <a:cs typeface="Cambria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6564286" y="4549799"/>
            <a:ext cx="82423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457834" algn="l"/>
              </a:tabLst>
            </a:pPr>
            <a:r>
              <a:rPr dirty="0" sz="2450" spc="-50">
                <a:latin typeface="Cambria"/>
                <a:cs typeface="Cambria"/>
              </a:rPr>
              <a:t>y</a:t>
            </a:r>
            <a:r>
              <a:rPr dirty="0" sz="2450">
                <a:latin typeface="Cambria"/>
                <a:cs typeface="Cambria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sin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38" name="object 38" descr=""/>
          <p:cNvSpPr/>
          <p:nvPr/>
        </p:nvSpPr>
        <p:spPr>
          <a:xfrm>
            <a:off x="7630947" y="4798593"/>
            <a:ext cx="210185" cy="0"/>
          </a:xfrm>
          <a:custGeom>
            <a:avLst/>
            <a:gdLst/>
            <a:ahLst/>
            <a:cxnLst/>
            <a:rect l="l" t="t" r="r" b="b"/>
            <a:pathLst>
              <a:path w="210184" h="0">
                <a:moveTo>
                  <a:pt x="0" y="0"/>
                </a:moveTo>
                <a:lnTo>
                  <a:pt x="209715" y="0"/>
                </a:lnTo>
              </a:path>
            </a:pathLst>
          </a:custGeom>
          <a:ln w="125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 descr=""/>
          <p:cNvSpPr txBox="1"/>
          <p:nvPr/>
        </p:nvSpPr>
        <p:spPr>
          <a:xfrm>
            <a:off x="7618247" y="3420940"/>
            <a:ext cx="235585" cy="174815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 indent="11430">
              <a:lnSpc>
                <a:spcPct val="114900"/>
              </a:lnSpc>
              <a:spcBef>
                <a:spcPts val="90"/>
              </a:spcBef>
            </a:pPr>
            <a:r>
              <a:rPr dirty="0" sz="2450" spc="-50">
                <a:latin typeface="Cambria"/>
                <a:cs typeface="Cambria"/>
              </a:rPr>
              <a:t>π </a:t>
            </a:r>
            <a:r>
              <a:rPr dirty="0" sz="2450" spc="275">
                <a:latin typeface="Cambria"/>
                <a:cs typeface="Cambria"/>
              </a:rPr>
              <a:t>L</a:t>
            </a:r>
            <a:endParaRPr sz="2450">
              <a:latin typeface="Cambria"/>
              <a:cs typeface="Cambria"/>
            </a:endParaRPr>
          </a:p>
          <a:p>
            <a:pPr marL="12700" marR="5080" indent="11430">
              <a:lnSpc>
                <a:spcPct val="114900"/>
              </a:lnSpc>
              <a:spcBef>
                <a:spcPts val="55"/>
              </a:spcBef>
            </a:pPr>
            <a:r>
              <a:rPr dirty="0" sz="2450" spc="-50">
                <a:latin typeface="Cambria"/>
                <a:cs typeface="Cambria"/>
              </a:rPr>
              <a:t>π </a:t>
            </a:r>
            <a:r>
              <a:rPr dirty="0" sz="2450" spc="275">
                <a:latin typeface="Cambria"/>
                <a:cs typeface="Cambria"/>
              </a:rPr>
              <a:t>L</a:t>
            </a:r>
            <a:endParaRPr sz="2450">
              <a:latin typeface="Cambria"/>
              <a:cs typeface="Cambria"/>
            </a:endParaRPr>
          </a:p>
        </p:txBody>
      </p:sp>
      <p:sp>
        <p:nvSpPr>
          <p:cNvPr id="40" name="object 40" descr=""/>
          <p:cNvSpPr txBox="1"/>
          <p:nvPr/>
        </p:nvSpPr>
        <p:spPr>
          <a:xfrm>
            <a:off x="7843139" y="4549799"/>
            <a:ext cx="16891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-50">
                <a:latin typeface="Cambria"/>
                <a:cs typeface="Cambria"/>
              </a:rPr>
              <a:t>z</a:t>
            </a:r>
            <a:endParaRPr sz="2450">
              <a:latin typeface="Cambria"/>
              <a:cs typeface="Cambria"/>
            </a:endParaRPr>
          </a:p>
        </p:txBody>
      </p:sp>
      <p:sp>
        <p:nvSpPr>
          <p:cNvPr id="41" name="object 41" descr=""/>
          <p:cNvSpPr txBox="1"/>
          <p:nvPr/>
        </p:nvSpPr>
        <p:spPr>
          <a:xfrm>
            <a:off x="7415059" y="3335602"/>
            <a:ext cx="798830" cy="1268095"/>
          </a:xfrm>
          <a:prstGeom prst="rect">
            <a:avLst/>
          </a:prstGeom>
        </p:spPr>
        <p:txBody>
          <a:bodyPr wrap="square" lIns="0" tIns="3270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75"/>
              </a:spcBef>
              <a:tabLst>
                <a:tab pos="597535" algn="l"/>
              </a:tabLst>
            </a:pPr>
            <a:r>
              <a:rPr dirty="0" sz="2450">
                <a:latin typeface="Segoe UI Symbol"/>
                <a:cs typeface="Segoe UI Symbol"/>
              </a:rPr>
              <a:t>	 </a:t>
            </a:r>
            <a:endParaRPr sz="2450">
              <a:latin typeface="Segoe UI Symbol"/>
              <a:cs typeface="Segoe UI Symbol"/>
            </a:endParaRPr>
          </a:p>
          <a:p>
            <a:pPr>
              <a:lnSpc>
                <a:spcPct val="100000"/>
              </a:lnSpc>
            </a:pPr>
            <a:endParaRPr sz="2450">
              <a:latin typeface="Segoe UI Symbol"/>
              <a:cs typeface="Segoe UI Symbol"/>
            </a:endParaRPr>
          </a:p>
          <a:p>
            <a:pPr>
              <a:lnSpc>
                <a:spcPct val="100000"/>
              </a:lnSpc>
              <a:spcBef>
                <a:spcPts val="295"/>
              </a:spcBef>
            </a:pPr>
            <a:endParaRPr sz="2450">
              <a:latin typeface="Segoe UI Symbol"/>
              <a:cs typeface="Segoe UI Symbol"/>
            </a:endParaRPr>
          </a:p>
          <a:p>
            <a:pPr marL="12700">
              <a:lnSpc>
                <a:spcPct val="100000"/>
              </a:lnSpc>
              <a:tabLst>
                <a:tab pos="597535" algn="l"/>
              </a:tabLst>
            </a:pPr>
            <a:r>
              <a:rPr dirty="0" sz="2450">
                <a:latin typeface="Segoe UI Symbol"/>
                <a:cs typeface="Segoe UI Symbol"/>
              </a:rPr>
              <a:t>	 </a:t>
            </a:r>
            <a:endParaRPr sz="2450">
              <a:latin typeface="Segoe UI Symbol"/>
              <a:cs typeface="Segoe UI Symbol"/>
            </a:endParaRPr>
          </a:p>
        </p:txBody>
      </p:sp>
      <p:sp>
        <p:nvSpPr>
          <p:cNvPr id="42" name="object 42" descr=""/>
          <p:cNvSpPr txBox="1"/>
          <p:nvPr/>
        </p:nvSpPr>
        <p:spPr>
          <a:xfrm>
            <a:off x="668019" y="5249150"/>
            <a:ext cx="8355965" cy="1557655"/>
          </a:xfrm>
          <a:prstGeom prst="rect">
            <a:avLst/>
          </a:prstGeom>
        </p:spPr>
        <p:txBody>
          <a:bodyPr wrap="square" lIns="0" tIns="4445" rIns="0" bIns="0" rtlCol="0" vert="horz">
            <a:spAutoFit/>
          </a:bodyPr>
          <a:lstStyle/>
          <a:p>
            <a:pPr algn="just" marL="62865" marR="53975">
              <a:lnSpc>
                <a:spcPct val="103099"/>
              </a:lnSpc>
              <a:spcBef>
                <a:spcPts val="35"/>
              </a:spcBef>
            </a:pPr>
            <a:r>
              <a:rPr dirty="0" sz="2450">
                <a:latin typeface="Times New Roman"/>
                <a:cs typeface="Times New Roman"/>
              </a:rPr>
              <a:t>Looking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middle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factor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(where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00">
                <a:latin typeface="Times New Roman"/>
                <a:cs typeface="Times New Roman"/>
              </a:rPr>
              <a:t> </a:t>
            </a:r>
            <a:r>
              <a:rPr dirty="0" sz="2450">
                <a:latin typeface="Cambria"/>
                <a:cs typeface="Cambria"/>
              </a:rPr>
              <a:t>y</a:t>
            </a:r>
            <a:r>
              <a:rPr dirty="0" sz="2450">
                <a:latin typeface="Times New Roman"/>
                <a:cs typeface="Times New Roman"/>
              </a:rPr>
              <a:t>-dependence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lives)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we </a:t>
            </a:r>
            <a:r>
              <a:rPr dirty="0" sz="2450" spc="-35">
                <a:latin typeface="Times New Roman"/>
                <a:cs typeface="Times New Roman"/>
              </a:rPr>
              <a:t>see</a:t>
            </a:r>
            <a:r>
              <a:rPr dirty="0" sz="2450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Cambria"/>
                <a:cs typeface="Cambria"/>
              </a:rPr>
              <a:t>y</a:t>
            </a:r>
            <a:r>
              <a:rPr dirty="0" sz="2450" spc="190">
                <a:latin typeface="Cambria"/>
                <a:cs typeface="Cambria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75">
                <a:latin typeface="Cambria"/>
                <a:cs typeface="Cambria"/>
              </a:rPr>
              <a:t>L/</a:t>
            </a:r>
            <a:r>
              <a:rPr dirty="0" sz="2450" spc="75">
                <a:latin typeface="Times New Roman"/>
                <a:cs typeface="Times New Roman"/>
              </a:rPr>
              <a:t>2</a:t>
            </a:r>
            <a:r>
              <a:rPr dirty="0" sz="2450">
                <a:latin typeface="Times New Roman"/>
                <a:cs typeface="Times New Roman"/>
              </a:rPr>
              <a:t> the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 functions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55">
                <a:latin typeface="Times New Roman"/>
                <a:cs typeface="Times New Roman"/>
              </a:rPr>
              <a:t>give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0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55" i="1">
                <a:latin typeface="Times New Roman"/>
                <a:cs typeface="Times New Roman"/>
              </a:rPr>
              <a:t>−</a:t>
            </a:r>
            <a:r>
              <a:rPr dirty="0" sz="2450" spc="55">
                <a:latin typeface="Times New Roman"/>
                <a:cs typeface="Times New Roman"/>
              </a:rPr>
              <a:t>1,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respectively. </a:t>
            </a:r>
            <a:r>
              <a:rPr dirty="0" sz="2450">
                <a:latin typeface="Times New Roman"/>
                <a:cs typeface="Times New Roman"/>
              </a:rPr>
              <a:t>Since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probability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goes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like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 i="1">
                <a:latin typeface="Times New Roman"/>
                <a:cs typeface="Times New Roman"/>
              </a:rPr>
              <a:t>|</a:t>
            </a:r>
            <a:r>
              <a:rPr dirty="0" sz="2450">
                <a:latin typeface="Cambria"/>
                <a:cs typeface="Cambria"/>
              </a:rPr>
              <a:t>ψ</a:t>
            </a:r>
            <a:r>
              <a:rPr dirty="0" sz="2450" i="1">
                <a:latin typeface="Times New Roman"/>
                <a:cs typeface="Times New Roman"/>
              </a:rPr>
              <a:t>|</a:t>
            </a:r>
            <a:r>
              <a:rPr dirty="0" baseline="28455" sz="3075">
                <a:latin typeface="Times New Roman"/>
                <a:cs typeface="Times New Roman"/>
              </a:rPr>
              <a:t>2</a:t>
            </a:r>
            <a:r>
              <a:rPr dirty="0" sz="2450">
                <a:latin typeface="Times New Roman"/>
                <a:cs typeface="Times New Roman"/>
              </a:rPr>
              <a:t>,</a:t>
            </a:r>
            <a:r>
              <a:rPr dirty="0" sz="2450" spc="3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we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know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>
                <a:latin typeface="Cambria"/>
                <a:cs typeface="Cambria"/>
              </a:rPr>
              <a:t>ψ</a:t>
            </a:r>
            <a:r>
              <a:rPr dirty="0" baseline="-13550" sz="3075">
                <a:latin typeface="Times New Roman"/>
                <a:cs typeface="Times New Roman"/>
              </a:rPr>
              <a:t>1</a:t>
            </a:r>
            <a:r>
              <a:rPr dirty="0" baseline="-13550" sz="3075">
                <a:latin typeface="Cambria"/>
                <a:cs typeface="Cambria"/>
              </a:rPr>
              <a:t>,</a:t>
            </a:r>
            <a:r>
              <a:rPr dirty="0" baseline="-13550" sz="3075">
                <a:latin typeface="Times New Roman"/>
                <a:cs typeface="Times New Roman"/>
              </a:rPr>
              <a:t>3</a:t>
            </a:r>
            <a:r>
              <a:rPr dirty="0" baseline="-13550" sz="3075">
                <a:latin typeface="Cambria"/>
                <a:cs typeface="Cambria"/>
              </a:rPr>
              <a:t>,</a:t>
            </a:r>
            <a:r>
              <a:rPr dirty="0" baseline="-13550" sz="3075">
                <a:latin typeface="Times New Roman"/>
                <a:cs typeface="Times New Roman"/>
              </a:rPr>
              <a:t>1</a:t>
            </a:r>
            <a:r>
              <a:rPr dirty="0" baseline="-13550" sz="3075" spc="577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has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much </a:t>
            </a:r>
            <a:r>
              <a:rPr dirty="0" sz="2450">
                <a:latin typeface="Times New Roman"/>
                <a:cs typeface="Times New Roman"/>
              </a:rPr>
              <a:t>higher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probability.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6119" y="889022"/>
            <a:ext cx="82816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  <a:tabLst>
                <a:tab pos="373507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7.2.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SCHR</a:t>
            </a:r>
            <a:r>
              <a:rPr dirty="0" sz="1200" spc="-675">
                <a:latin typeface="Times New Roman"/>
                <a:cs typeface="Times New Roman"/>
              </a:rPr>
              <a:t>O</a:t>
            </a:r>
            <a:r>
              <a:rPr dirty="0" baseline="13888" sz="1800" spc="60">
                <a:latin typeface="Times New Roman"/>
                <a:cs typeface="Times New Roman"/>
              </a:rPr>
              <a:t>¨</a:t>
            </a:r>
            <a:r>
              <a:rPr dirty="0" baseline="13888" sz="1800" spc="-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DINGER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EQUATION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THREE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DIMENSIONS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1112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08797"/>
            <a:ext cx="828167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You</a:t>
            </a:r>
            <a:r>
              <a:rPr dirty="0" spc="470"/>
              <a:t> </a:t>
            </a:r>
            <a:r>
              <a:rPr dirty="0"/>
              <a:t>have</a:t>
            </a:r>
            <a:r>
              <a:rPr dirty="0" spc="480"/>
              <a:t> </a:t>
            </a:r>
            <a:r>
              <a:rPr dirty="0"/>
              <a:t>two</a:t>
            </a:r>
            <a:r>
              <a:rPr dirty="0" spc="480"/>
              <a:t> </a:t>
            </a:r>
            <a:r>
              <a:rPr dirty="0"/>
              <a:t>cubical</a:t>
            </a:r>
            <a:r>
              <a:rPr dirty="0" spc="480"/>
              <a:t> </a:t>
            </a:r>
            <a:r>
              <a:rPr dirty="0"/>
              <a:t>boxes,</a:t>
            </a:r>
            <a:r>
              <a:rPr dirty="0" spc="580"/>
              <a:t> </a:t>
            </a:r>
            <a:r>
              <a:rPr dirty="0"/>
              <a:t>each</a:t>
            </a:r>
            <a:r>
              <a:rPr dirty="0" spc="480"/>
              <a:t> </a:t>
            </a:r>
            <a:r>
              <a:rPr dirty="0"/>
              <a:t>containing</a:t>
            </a:r>
            <a:r>
              <a:rPr dirty="0" spc="480"/>
              <a:t> </a:t>
            </a:r>
            <a:r>
              <a:rPr dirty="0"/>
              <a:t>a</a:t>
            </a:r>
            <a:r>
              <a:rPr dirty="0" spc="480"/>
              <a:t> </a:t>
            </a:r>
            <a:r>
              <a:rPr dirty="0"/>
              <a:t>particle</a:t>
            </a:r>
            <a:r>
              <a:rPr dirty="0" spc="480"/>
              <a:t> </a:t>
            </a:r>
            <a:r>
              <a:rPr dirty="0"/>
              <a:t>in</a:t>
            </a:r>
            <a:r>
              <a:rPr dirty="0" spc="480"/>
              <a:t> </a:t>
            </a:r>
            <a:r>
              <a:rPr dirty="0" spc="-25"/>
              <a:t>its </a:t>
            </a:r>
            <a:r>
              <a:rPr dirty="0"/>
              <a:t>ground</a:t>
            </a:r>
            <a:r>
              <a:rPr dirty="0" spc="330"/>
              <a:t> </a:t>
            </a:r>
            <a:r>
              <a:rPr dirty="0" spc="50"/>
              <a:t>state.</a:t>
            </a:r>
            <a:r>
              <a:rPr dirty="0" spc="245"/>
              <a:t>  </a:t>
            </a:r>
            <a:r>
              <a:rPr dirty="0"/>
              <a:t>Box</a:t>
            </a:r>
            <a:r>
              <a:rPr dirty="0" spc="340"/>
              <a:t> </a:t>
            </a:r>
            <a:r>
              <a:rPr dirty="0"/>
              <a:t>A</a:t>
            </a:r>
            <a:r>
              <a:rPr dirty="0" spc="340"/>
              <a:t> </a:t>
            </a:r>
            <a:r>
              <a:rPr dirty="0"/>
              <a:t>is</a:t>
            </a:r>
            <a:r>
              <a:rPr dirty="0" spc="335"/>
              <a:t> </a:t>
            </a:r>
            <a:r>
              <a:rPr dirty="0"/>
              <a:t>1</a:t>
            </a:r>
            <a:r>
              <a:rPr dirty="0" spc="345"/>
              <a:t> </a:t>
            </a:r>
            <a:r>
              <a:rPr dirty="0"/>
              <a:t>meter</a:t>
            </a:r>
            <a:r>
              <a:rPr dirty="0" spc="340"/>
              <a:t> </a:t>
            </a:r>
            <a:r>
              <a:rPr dirty="0"/>
              <a:t>across</a:t>
            </a:r>
            <a:r>
              <a:rPr dirty="0" spc="340"/>
              <a:t> </a:t>
            </a:r>
            <a:r>
              <a:rPr dirty="0"/>
              <a:t>and</a:t>
            </a:r>
            <a:r>
              <a:rPr dirty="0" spc="340"/>
              <a:t> </a:t>
            </a:r>
            <a:r>
              <a:rPr dirty="0"/>
              <a:t>Box</a:t>
            </a:r>
            <a:r>
              <a:rPr dirty="0" spc="340"/>
              <a:t> </a:t>
            </a:r>
            <a:r>
              <a:rPr dirty="0"/>
              <a:t>B</a:t>
            </a:r>
            <a:r>
              <a:rPr dirty="0" spc="340"/>
              <a:t> </a:t>
            </a:r>
            <a:r>
              <a:rPr dirty="0"/>
              <a:t>is</a:t>
            </a:r>
            <a:r>
              <a:rPr dirty="0" spc="340"/>
              <a:t> </a:t>
            </a:r>
            <a:r>
              <a:rPr dirty="0"/>
              <a:t>2</a:t>
            </a:r>
            <a:r>
              <a:rPr dirty="0" spc="340"/>
              <a:t> </a:t>
            </a:r>
            <a:r>
              <a:rPr dirty="0" spc="-10"/>
              <a:t>meters </a:t>
            </a:r>
            <a:r>
              <a:rPr dirty="0"/>
              <a:t>across.</a:t>
            </a:r>
            <a:r>
              <a:rPr dirty="0" spc="345"/>
              <a:t>  </a:t>
            </a:r>
            <a:r>
              <a:rPr dirty="0"/>
              <a:t>In</a:t>
            </a:r>
            <a:r>
              <a:rPr dirty="0" spc="415"/>
              <a:t> </a:t>
            </a:r>
            <a:r>
              <a:rPr dirty="0"/>
              <a:t>which</a:t>
            </a:r>
            <a:r>
              <a:rPr dirty="0" spc="409"/>
              <a:t> </a:t>
            </a:r>
            <a:r>
              <a:rPr dirty="0"/>
              <a:t>box</a:t>
            </a:r>
            <a:r>
              <a:rPr dirty="0" spc="409"/>
              <a:t> </a:t>
            </a:r>
            <a:r>
              <a:rPr dirty="0"/>
              <a:t>is</a:t>
            </a:r>
            <a:r>
              <a:rPr dirty="0" spc="409"/>
              <a:t> </a:t>
            </a:r>
            <a:r>
              <a:rPr dirty="0" i="1">
                <a:latin typeface="Times New Roman"/>
                <a:cs typeface="Times New Roman"/>
              </a:rPr>
              <a:t>|</a:t>
            </a:r>
            <a:r>
              <a:rPr dirty="0">
                <a:latin typeface="Cambria"/>
                <a:cs typeface="Cambria"/>
              </a:rPr>
              <a:t>ψ</a:t>
            </a:r>
            <a:r>
              <a:rPr dirty="0" i="1">
                <a:latin typeface="Times New Roman"/>
                <a:cs typeface="Times New Roman"/>
              </a:rPr>
              <a:t>|</a:t>
            </a:r>
            <a:r>
              <a:rPr dirty="0" baseline="24390" sz="3075"/>
              <a:t>2</a:t>
            </a:r>
            <a:r>
              <a:rPr dirty="0" baseline="24390" sz="3075" spc="37"/>
              <a:t>  </a:t>
            </a:r>
            <a:r>
              <a:rPr dirty="0" sz="2450"/>
              <a:t>larger</a:t>
            </a:r>
            <a:r>
              <a:rPr dirty="0" sz="2450" spc="415"/>
              <a:t> </a:t>
            </a:r>
            <a:r>
              <a:rPr dirty="0" sz="2450"/>
              <a:t>in</a:t>
            </a:r>
            <a:r>
              <a:rPr dirty="0" sz="2450" spc="409"/>
              <a:t> </a:t>
            </a:r>
            <a:r>
              <a:rPr dirty="0" sz="2450"/>
              <a:t>the</a:t>
            </a:r>
            <a:r>
              <a:rPr dirty="0" sz="2450" spc="415"/>
              <a:t> </a:t>
            </a:r>
            <a:r>
              <a:rPr dirty="0" sz="2450"/>
              <a:t>middle</a:t>
            </a:r>
            <a:r>
              <a:rPr dirty="0" sz="2450" spc="415"/>
              <a:t> </a:t>
            </a:r>
            <a:r>
              <a:rPr dirty="0" sz="2450"/>
              <a:t>of</a:t>
            </a:r>
            <a:r>
              <a:rPr dirty="0" sz="2450" spc="415"/>
              <a:t> </a:t>
            </a:r>
            <a:r>
              <a:rPr dirty="0" sz="2450"/>
              <a:t>the</a:t>
            </a:r>
            <a:r>
              <a:rPr dirty="0" sz="2450" spc="415"/>
              <a:t> </a:t>
            </a:r>
            <a:r>
              <a:rPr dirty="0" sz="2450" spc="-20"/>
              <a:t>box?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18819" y="2143269"/>
            <a:ext cx="2287270" cy="2202180"/>
          </a:xfrm>
          <a:prstGeom prst="rect">
            <a:avLst/>
          </a:prstGeom>
        </p:spPr>
        <p:txBody>
          <a:bodyPr wrap="square" lIns="0" tIns="2203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735"/>
              </a:spcBef>
            </a:pPr>
            <a:r>
              <a:rPr dirty="0" sz="2450">
                <a:latin typeface="Times New Roman"/>
                <a:cs typeface="Times New Roman"/>
              </a:rPr>
              <a:t>(Choose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one.)</a:t>
            </a:r>
            <a:endParaRPr sz="2450">
              <a:latin typeface="Times New Roman"/>
              <a:cs typeface="Times New Roman"/>
            </a:endParaRPr>
          </a:p>
          <a:p>
            <a:pPr marL="382905" indent="-370205">
              <a:lnSpc>
                <a:spcPct val="100000"/>
              </a:lnSpc>
              <a:spcBef>
                <a:spcPts val="1645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Times New Roman"/>
                <a:cs typeface="Times New Roman"/>
              </a:rPr>
              <a:t>Box</a:t>
            </a:r>
            <a:r>
              <a:rPr dirty="0" sz="2450" spc="-8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A</a:t>
            </a:r>
            <a:endParaRPr sz="2450">
              <a:latin typeface="Times New Roman"/>
              <a:cs typeface="Times New Roman"/>
            </a:endParaRPr>
          </a:p>
          <a:p>
            <a:pPr marL="383540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Times New Roman"/>
                <a:cs typeface="Times New Roman"/>
              </a:rPr>
              <a:t>Box</a:t>
            </a:r>
            <a:r>
              <a:rPr dirty="0" sz="2450" spc="-8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  <a:p>
            <a:pPr marL="38290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equal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6119" y="889022"/>
            <a:ext cx="82816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  <a:tabLst>
                <a:tab pos="373507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7.2.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SCHR</a:t>
            </a:r>
            <a:r>
              <a:rPr dirty="0" sz="1200" spc="-675">
                <a:latin typeface="Times New Roman"/>
                <a:cs typeface="Times New Roman"/>
              </a:rPr>
              <a:t>O</a:t>
            </a:r>
            <a:r>
              <a:rPr dirty="0" baseline="13888" sz="1800" spc="60">
                <a:latin typeface="Times New Roman"/>
                <a:cs typeface="Times New Roman"/>
              </a:rPr>
              <a:t>¨</a:t>
            </a:r>
            <a:r>
              <a:rPr dirty="0" baseline="13888" sz="1800" spc="-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DINGER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EQUATION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THREE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DIMENSIONS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1112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08797"/>
            <a:ext cx="828167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You</a:t>
            </a:r>
            <a:r>
              <a:rPr dirty="0" spc="470"/>
              <a:t> </a:t>
            </a:r>
            <a:r>
              <a:rPr dirty="0"/>
              <a:t>have</a:t>
            </a:r>
            <a:r>
              <a:rPr dirty="0" spc="480"/>
              <a:t> </a:t>
            </a:r>
            <a:r>
              <a:rPr dirty="0"/>
              <a:t>two</a:t>
            </a:r>
            <a:r>
              <a:rPr dirty="0" spc="480"/>
              <a:t> </a:t>
            </a:r>
            <a:r>
              <a:rPr dirty="0"/>
              <a:t>cubical</a:t>
            </a:r>
            <a:r>
              <a:rPr dirty="0" spc="480"/>
              <a:t> </a:t>
            </a:r>
            <a:r>
              <a:rPr dirty="0"/>
              <a:t>boxes,</a:t>
            </a:r>
            <a:r>
              <a:rPr dirty="0" spc="580"/>
              <a:t> </a:t>
            </a:r>
            <a:r>
              <a:rPr dirty="0"/>
              <a:t>each</a:t>
            </a:r>
            <a:r>
              <a:rPr dirty="0" spc="480"/>
              <a:t> </a:t>
            </a:r>
            <a:r>
              <a:rPr dirty="0"/>
              <a:t>containing</a:t>
            </a:r>
            <a:r>
              <a:rPr dirty="0" spc="480"/>
              <a:t> </a:t>
            </a:r>
            <a:r>
              <a:rPr dirty="0"/>
              <a:t>a</a:t>
            </a:r>
            <a:r>
              <a:rPr dirty="0" spc="480"/>
              <a:t> </a:t>
            </a:r>
            <a:r>
              <a:rPr dirty="0"/>
              <a:t>particle</a:t>
            </a:r>
            <a:r>
              <a:rPr dirty="0" spc="480"/>
              <a:t> </a:t>
            </a:r>
            <a:r>
              <a:rPr dirty="0"/>
              <a:t>in</a:t>
            </a:r>
            <a:r>
              <a:rPr dirty="0" spc="480"/>
              <a:t> </a:t>
            </a:r>
            <a:r>
              <a:rPr dirty="0" spc="-25"/>
              <a:t>its </a:t>
            </a:r>
            <a:r>
              <a:rPr dirty="0"/>
              <a:t>ground</a:t>
            </a:r>
            <a:r>
              <a:rPr dirty="0" spc="330"/>
              <a:t> </a:t>
            </a:r>
            <a:r>
              <a:rPr dirty="0" spc="50"/>
              <a:t>state.</a:t>
            </a:r>
            <a:r>
              <a:rPr dirty="0" spc="245"/>
              <a:t>  </a:t>
            </a:r>
            <a:r>
              <a:rPr dirty="0"/>
              <a:t>Box</a:t>
            </a:r>
            <a:r>
              <a:rPr dirty="0" spc="340"/>
              <a:t> </a:t>
            </a:r>
            <a:r>
              <a:rPr dirty="0"/>
              <a:t>A</a:t>
            </a:r>
            <a:r>
              <a:rPr dirty="0" spc="340"/>
              <a:t> </a:t>
            </a:r>
            <a:r>
              <a:rPr dirty="0"/>
              <a:t>is</a:t>
            </a:r>
            <a:r>
              <a:rPr dirty="0" spc="335"/>
              <a:t> </a:t>
            </a:r>
            <a:r>
              <a:rPr dirty="0"/>
              <a:t>1</a:t>
            </a:r>
            <a:r>
              <a:rPr dirty="0" spc="345"/>
              <a:t> </a:t>
            </a:r>
            <a:r>
              <a:rPr dirty="0"/>
              <a:t>meter</a:t>
            </a:r>
            <a:r>
              <a:rPr dirty="0" spc="340"/>
              <a:t> </a:t>
            </a:r>
            <a:r>
              <a:rPr dirty="0"/>
              <a:t>across</a:t>
            </a:r>
            <a:r>
              <a:rPr dirty="0" spc="340"/>
              <a:t> </a:t>
            </a:r>
            <a:r>
              <a:rPr dirty="0"/>
              <a:t>and</a:t>
            </a:r>
            <a:r>
              <a:rPr dirty="0" spc="340"/>
              <a:t> </a:t>
            </a:r>
            <a:r>
              <a:rPr dirty="0"/>
              <a:t>Box</a:t>
            </a:r>
            <a:r>
              <a:rPr dirty="0" spc="340"/>
              <a:t> </a:t>
            </a:r>
            <a:r>
              <a:rPr dirty="0"/>
              <a:t>B</a:t>
            </a:r>
            <a:r>
              <a:rPr dirty="0" spc="340"/>
              <a:t> </a:t>
            </a:r>
            <a:r>
              <a:rPr dirty="0"/>
              <a:t>is</a:t>
            </a:r>
            <a:r>
              <a:rPr dirty="0" spc="340"/>
              <a:t> </a:t>
            </a:r>
            <a:r>
              <a:rPr dirty="0"/>
              <a:t>2</a:t>
            </a:r>
            <a:r>
              <a:rPr dirty="0" spc="340"/>
              <a:t> </a:t>
            </a:r>
            <a:r>
              <a:rPr dirty="0" spc="-10"/>
              <a:t>meters </a:t>
            </a:r>
            <a:r>
              <a:rPr dirty="0"/>
              <a:t>across.</a:t>
            </a:r>
            <a:r>
              <a:rPr dirty="0" spc="345"/>
              <a:t>  </a:t>
            </a:r>
            <a:r>
              <a:rPr dirty="0"/>
              <a:t>In</a:t>
            </a:r>
            <a:r>
              <a:rPr dirty="0" spc="415"/>
              <a:t> </a:t>
            </a:r>
            <a:r>
              <a:rPr dirty="0"/>
              <a:t>which</a:t>
            </a:r>
            <a:r>
              <a:rPr dirty="0" spc="409"/>
              <a:t> </a:t>
            </a:r>
            <a:r>
              <a:rPr dirty="0"/>
              <a:t>box</a:t>
            </a:r>
            <a:r>
              <a:rPr dirty="0" spc="409"/>
              <a:t> </a:t>
            </a:r>
            <a:r>
              <a:rPr dirty="0"/>
              <a:t>is</a:t>
            </a:r>
            <a:r>
              <a:rPr dirty="0" spc="409"/>
              <a:t> </a:t>
            </a:r>
            <a:r>
              <a:rPr dirty="0" i="1">
                <a:latin typeface="Times New Roman"/>
                <a:cs typeface="Times New Roman"/>
              </a:rPr>
              <a:t>|</a:t>
            </a:r>
            <a:r>
              <a:rPr dirty="0">
                <a:latin typeface="Cambria"/>
                <a:cs typeface="Cambria"/>
              </a:rPr>
              <a:t>ψ</a:t>
            </a:r>
            <a:r>
              <a:rPr dirty="0" i="1">
                <a:latin typeface="Times New Roman"/>
                <a:cs typeface="Times New Roman"/>
              </a:rPr>
              <a:t>|</a:t>
            </a:r>
            <a:r>
              <a:rPr dirty="0" baseline="24390" sz="3075"/>
              <a:t>2</a:t>
            </a:r>
            <a:r>
              <a:rPr dirty="0" baseline="24390" sz="3075" spc="37"/>
              <a:t>  </a:t>
            </a:r>
            <a:r>
              <a:rPr dirty="0" sz="2450"/>
              <a:t>larger</a:t>
            </a:r>
            <a:r>
              <a:rPr dirty="0" sz="2450" spc="415"/>
              <a:t> </a:t>
            </a:r>
            <a:r>
              <a:rPr dirty="0" sz="2450"/>
              <a:t>in</a:t>
            </a:r>
            <a:r>
              <a:rPr dirty="0" sz="2450" spc="409"/>
              <a:t> </a:t>
            </a:r>
            <a:r>
              <a:rPr dirty="0" sz="2450"/>
              <a:t>the</a:t>
            </a:r>
            <a:r>
              <a:rPr dirty="0" sz="2450" spc="415"/>
              <a:t> </a:t>
            </a:r>
            <a:r>
              <a:rPr dirty="0" sz="2450"/>
              <a:t>middle</a:t>
            </a:r>
            <a:r>
              <a:rPr dirty="0" sz="2450" spc="415"/>
              <a:t> </a:t>
            </a:r>
            <a:r>
              <a:rPr dirty="0" sz="2450"/>
              <a:t>of</a:t>
            </a:r>
            <a:r>
              <a:rPr dirty="0" sz="2450" spc="415"/>
              <a:t> </a:t>
            </a:r>
            <a:r>
              <a:rPr dirty="0" sz="2450"/>
              <a:t>the</a:t>
            </a:r>
            <a:r>
              <a:rPr dirty="0" sz="2450" spc="415"/>
              <a:t> </a:t>
            </a:r>
            <a:r>
              <a:rPr dirty="0" sz="2450" spc="-20"/>
              <a:t>box?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04519" y="2143269"/>
            <a:ext cx="8484235" cy="5175250"/>
          </a:xfrm>
          <a:prstGeom prst="rect">
            <a:avLst/>
          </a:prstGeom>
        </p:spPr>
        <p:txBody>
          <a:bodyPr wrap="square" lIns="0" tIns="220345" rIns="0" bIns="0" rtlCol="0" vert="horz">
            <a:spAutoFit/>
          </a:bodyPr>
          <a:lstStyle/>
          <a:p>
            <a:pPr marL="127000">
              <a:lnSpc>
                <a:spcPct val="100000"/>
              </a:lnSpc>
              <a:spcBef>
                <a:spcPts val="1735"/>
              </a:spcBef>
            </a:pPr>
            <a:r>
              <a:rPr dirty="0" sz="2450">
                <a:latin typeface="Times New Roman"/>
                <a:cs typeface="Times New Roman"/>
              </a:rPr>
              <a:t>(Choose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one.)</a:t>
            </a:r>
            <a:endParaRPr sz="2450">
              <a:latin typeface="Times New Roman"/>
              <a:cs typeface="Times New Roman"/>
            </a:endParaRPr>
          </a:p>
          <a:p>
            <a:pPr marL="127000">
              <a:lnSpc>
                <a:spcPct val="100000"/>
              </a:lnSpc>
              <a:spcBef>
                <a:spcPts val="1645"/>
              </a:spcBef>
            </a:pPr>
            <a:r>
              <a:rPr dirty="0" sz="2450">
                <a:latin typeface="Times New Roman"/>
                <a:cs typeface="Times New Roman"/>
              </a:rPr>
              <a:t>A.</a:t>
            </a:r>
            <a:r>
              <a:rPr dirty="0" sz="2450" spc="-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Box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A</a:t>
            </a:r>
            <a:endParaRPr sz="2450">
              <a:latin typeface="Times New Roman"/>
              <a:cs typeface="Times New Roman"/>
            </a:endParaRPr>
          </a:p>
          <a:p>
            <a:pPr marL="139700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B.</a:t>
            </a:r>
            <a:r>
              <a:rPr dirty="0" sz="2450" spc="-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Box </a:t>
            </a:r>
            <a:r>
              <a:rPr dirty="0" sz="2450" spc="-5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  <a:p>
            <a:pPr marL="135255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C.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equal</a:t>
            </a:r>
            <a:endParaRPr sz="2450">
              <a:latin typeface="Times New Roman"/>
              <a:cs typeface="Times New Roman"/>
            </a:endParaRPr>
          </a:p>
          <a:p>
            <a:pPr marL="115570">
              <a:lnSpc>
                <a:spcPct val="100000"/>
              </a:lnSpc>
              <a:spcBef>
                <a:spcPts val="1939"/>
              </a:spcBef>
              <a:tabLst>
                <a:tab pos="1724660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answer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A.</a:t>
            </a:r>
            <a:endParaRPr sz="2450">
              <a:latin typeface="Times New Roman"/>
              <a:cs typeface="Times New Roman"/>
            </a:endParaRPr>
          </a:p>
          <a:p>
            <a:pPr marL="126364" marR="119380">
              <a:lnSpc>
                <a:spcPct val="101699"/>
              </a:lnSpc>
              <a:spcBef>
                <a:spcPts val="595"/>
              </a:spcBef>
            </a:pPr>
            <a:r>
              <a:rPr dirty="0" sz="2450">
                <a:latin typeface="Times New Roman"/>
                <a:cs typeface="Times New Roman"/>
              </a:rPr>
              <a:t>Because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i="1">
                <a:latin typeface="Times New Roman"/>
                <a:cs typeface="Times New Roman"/>
              </a:rPr>
              <a:t>|</a:t>
            </a:r>
            <a:r>
              <a:rPr dirty="0" sz="2450">
                <a:latin typeface="Cambria"/>
                <a:cs typeface="Cambria"/>
              </a:rPr>
              <a:t>ψ</a:t>
            </a:r>
            <a:r>
              <a:rPr dirty="0" sz="2450" i="1">
                <a:latin typeface="Times New Roman"/>
                <a:cs typeface="Times New Roman"/>
              </a:rPr>
              <a:t>|</a:t>
            </a:r>
            <a:r>
              <a:rPr dirty="0" baseline="24390" sz="3075">
                <a:latin typeface="Times New Roman"/>
                <a:cs typeface="Times New Roman"/>
              </a:rPr>
              <a:t>2</a:t>
            </a:r>
            <a:r>
              <a:rPr dirty="0" baseline="24390" sz="3075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probability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130" b="0" i="1">
                <a:latin typeface="Bookman Old Style"/>
                <a:cs typeface="Bookman Old Style"/>
              </a:rPr>
              <a:t>per</a:t>
            </a:r>
            <a:r>
              <a:rPr dirty="0" sz="2450" spc="-35" b="0" i="1">
                <a:latin typeface="Bookman Old Style"/>
                <a:cs typeface="Bookman Old Style"/>
              </a:rPr>
              <a:t> </a:t>
            </a:r>
            <a:r>
              <a:rPr dirty="0" sz="2450" spc="-30" b="0" i="1">
                <a:latin typeface="Bookman Old Style"/>
                <a:cs typeface="Bookman Old Style"/>
              </a:rPr>
              <a:t>unit</a:t>
            </a:r>
            <a:r>
              <a:rPr dirty="0" sz="2450" spc="-35" b="0" i="1">
                <a:latin typeface="Bookman Old Style"/>
                <a:cs typeface="Bookman Old Style"/>
              </a:rPr>
              <a:t> </a:t>
            </a:r>
            <a:r>
              <a:rPr dirty="0" sz="2450" spc="-135" b="0" i="1">
                <a:latin typeface="Bookman Old Style"/>
                <a:cs typeface="Bookman Old Style"/>
              </a:rPr>
              <a:t>volume</a:t>
            </a:r>
            <a:r>
              <a:rPr dirty="0" sz="2450" spc="20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Box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has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more </a:t>
            </a:r>
            <a:r>
              <a:rPr dirty="0" sz="2450" spc="-35">
                <a:latin typeface="Times New Roman"/>
                <a:cs typeface="Times New Roman"/>
              </a:rPr>
              <a:t>volume,</a:t>
            </a:r>
            <a:r>
              <a:rPr dirty="0" sz="2450" spc="-80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must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average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have</a:t>
            </a:r>
            <a:r>
              <a:rPr dirty="0" sz="2450" spc="-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smaller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 i="1">
                <a:latin typeface="Times New Roman"/>
                <a:cs typeface="Times New Roman"/>
              </a:rPr>
              <a:t>|</a:t>
            </a:r>
            <a:r>
              <a:rPr dirty="0" sz="2450">
                <a:latin typeface="Cambria"/>
                <a:cs typeface="Cambria"/>
              </a:rPr>
              <a:t>ψ</a:t>
            </a:r>
            <a:r>
              <a:rPr dirty="0" sz="2450" i="1">
                <a:latin typeface="Times New Roman"/>
                <a:cs typeface="Times New Roman"/>
              </a:rPr>
              <a:t>|</a:t>
            </a:r>
            <a:r>
              <a:rPr dirty="0" baseline="24390" sz="3075">
                <a:latin typeface="Times New Roman"/>
                <a:cs typeface="Times New Roman"/>
              </a:rPr>
              <a:t>2</a:t>
            </a:r>
            <a:r>
              <a:rPr dirty="0" sz="2450">
                <a:latin typeface="Times New Roman"/>
                <a:cs typeface="Times New Roman"/>
              </a:rPr>
              <a:t>,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75">
                <a:latin typeface="Times New Roman"/>
                <a:cs typeface="Times New Roman"/>
              </a:rPr>
              <a:t>so</a:t>
            </a:r>
            <a:r>
              <a:rPr dirty="0" sz="2450" spc="-8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it’s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larger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Box</a:t>
            </a:r>
            <a:endParaRPr sz="2450">
              <a:latin typeface="Times New Roman"/>
              <a:cs typeface="Times New Roman"/>
            </a:endParaRPr>
          </a:p>
          <a:p>
            <a:pPr marL="127000">
              <a:lnSpc>
                <a:spcPct val="100000"/>
              </a:lnSpc>
              <a:spcBef>
                <a:spcPts val="50"/>
              </a:spcBef>
            </a:pPr>
            <a:r>
              <a:rPr dirty="0" sz="2450">
                <a:latin typeface="Times New Roman"/>
                <a:cs typeface="Times New Roman"/>
              </a:rPr>
              <a:t>A. </a:t>
            </a:r>
            <a:r>
              <a:rPr dirty="0" sz="2450" spc="-65">
                <a:latin typeface="Times New Roman"/>
                <a:cs typeface="Times New Roman"/>
              </a:rPr>
              <a:t>You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check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this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by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looking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the</a:t>
            </a:r>
            <a:r>
              <a:rPr dirty="0" u="sng" sz="2450" spc="-11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245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form</a:t>
            </a:r>
            <a:r>
              <a:rPr dirty="0" u="none" sz="2450" spc="-10">
                <a:latin typeface="Times New Roman"/>
                <a:cs typeface="Times New Roman"/>
              </a:rPr>
              <a:t>ula</a:t>
            </a:r>
            <a:r>
              <a:rPr dirty="0" u="none" sz="2450" spc="15">
                <a:latin typeface="Times New Roman"/>
                <a:cs typeface="Times New Roman"/>
              </a:rPr>
              <a:t> </a:t>
            </a:r>
            <a:r>
              <a:rPr dirty="0" u="none" sz="2450">
                <a:latin typeface="Times New Roman"/>
                <a:cs typeface="Times New Roman"/>
              </a:rPr>
              <a:t>for</a:t>
            </a:r>
            <a:r>
              <a:rPr dirty="0" u="none" sz="2450" spc="10">
                <a:latin typeface="Times New Roman"/>
                <a:cs typeface="Times New Roman"/>
              </a:rPr>
              <a:t> </a:t>
            </a:r>
            <a:r>
              <a:rPr dirty="0" u="none" sz="2450">
                <a:latin typeface="Times New Roman"/>
                <a:cs typeface="Times New Roman"/>
              </a:rPr>
              <a:t>the</a:t>
            </a:r>
            <a:r>
              <a:rPr dirty="0" u="none" sz="2450" spc="10">
                <a:latin typeface="Times New Roman"/>
                <a:cs typeface="Times New Roman"/>
              </a:rPr>
              <a:t> </a:t>
            </a:r>
            <a:r>
              <a:rPr dirty="0" u="none" sz="2450" spc="-10">
                <a:latin typeface="Times New Roman"/>
                <a:cs typeface="Times New Roman"/>
              </a:rPr>
              <a:t>eigenstate</a:t>
            </a:r>
            <a:endParaRPr sz="2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2450">
              <a:latin typeface="Times New Roman"/>
              <a:cs typeface="Times New Roman"/>
            </a:endParaRPr>
          </a:p>
          <a:p>
            <a:pPr marL="126364">
              <a:lnSpc>
                <a:spcPts val="1470"/>
              </a:lnSpc>
              <a:tabLst>
                <a:tab pos="683260" algn="l"/>
                <a:tab pos="7616825" algn="l"/>
              </a:tabLst>
            </a:pPr>
            <a:r>
              <a:rPr dirty="0" sz="2450" spc="-1110">
                <a:latin typeface="Times New Roman"/>
                <a:cs typeface="Times New Roman"/>
              </a:rPr>
              <a:t>b</a:t>
            </a:r>
            <a:r>
              <a:rPr dirty="0" baseline="68027" sz="3675" spc="179">
                <a:latin typeface="Times New Roman"/>
                <a:cs typeface="Times New Roman"/>
              </a:rPr>
              <a:t>an</a:t>
            </a:r>
            <a:r>
              <a:rPr dirty="0" baseline="68027" sz="3675" spc="-1664">
                <a:latin typeface="Times New Roman"/>
                <a:cs typeface="Times New Roman"/>
              </a:rPr>
              <a:t>d</a:t>
            </a:r>
            <a:r>
              <a:rPr dirty="0" sz="2450" spc="-2230">
                <a:latin typeface="Times New Roman"/>
                <a:cs typeface="Times New Roman"/>
              </a:rPr>
              <a:t>x</a:t>
            </a:r>
            <a:r>
              <a:rPr dirty="0" sz="2450" spc="120">
                <a:latin typeface="Times New Roman"/>
                <a:cs typeface="Times New Roman"/>
              </a:rPr>
              <a:t>o</a:t>
            </a:r>
            <a:r>
              <a:rPr dirty="0" sz="2450">
                <a:latin typeface="Times New Roman"/>
                <a:cs typeface="Times New Roman"/>
              </a:rPr>
              <a:t>	fo</a:t>
            </a:r>
            <a:r>
              <a:rPr dirty="0" sz="2450" spc="-2725">
                <a:latin typeface="Times New Roman"/>
                <a:cs typeface="Times New Roman"/>
              </a:rPr>
              <a:t>r</a:t>
            </a:r>
            <a:r>
              <a:rPr dirty="0" baseline="68027" sz="3675">
                <a:latin typeface="Times New Roman"/>
                <a:cs typeface="Times New Roman"/>
              </a:rPr>
              <a:t>notin</a:t>
            </a:r>
            <a:r>
              <a:rPr dirty="0" baseline="68027" sz="3675" spc="-4447">
                <a:latin typeface="Times New Roman"/>
                <a:cs typeface="Times New Roman"/>
              </a:rPr>
              <a:t>g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baseline="68027" sz="3675" spc="44">
                <a:latin typeface="Times New Roman"/>
                <a:cs typeface="Times New Roman"/>
              </a:rPr>
              <a:t>tha</a:t>
            </a:r>
            <a:r>
              <a:rPr dirty="0" baseline="68027" sz="3675" spc="-5325">
                <a:latin typeface="Times New Roman"/>
                <a:cs typeface="Times New Roman"/>
              </a:rPr>
              <a:t>t</a:t>
            </a:r>
            <a:r>
              <a:rPr dirty="0" sz="2450" spc="30">
                <a:latin typeface="Times New Roman"/>
                <a:cs typeface="Times New Roman"/>
              </a:rPr>
              <a:t>groun</a:t>
            </a:r>
            <a:r>
              <a:rPr dirty="0" sz="2450" spc="-2039">
                <a:latin typeface="Times New Roman"/>
                <a:cs typeface="Times New Roman"/>
              </a:rPr>
              <a:t>d</a:t>
            </a:r>
            <a:r>
              <a:rPr dirty="0" baseline="68027" sz="3675" spc="44">
                <a:latin typeface="Times New Roman"/>
                <a:cs typeface="Times New Roman"/>
              </a:rPr>
              <a:t>in</a:t>
            </a:r>
            <a:r>
              <a:rPr dirty="0" baseline="68027" sz="3675" spc="419">
                <a:latin typeface="Times New Roman"/>
                <a:cs typeface="Times New Roman"/>
              </a:rPr>
              <a:t> </a:t>
            </a:r>
            <a:r>
              <a:rPr dirty="0" baseline="68027" sz="3675" spc="-1620">
                <a:latin typeface="Times New Roman"/>
                <a:cs typeface="Times New Roman"/>
              </a:rPr>
              <a:t>b</a:t>
            </a:r>
            <a:r>
              <a:rPr dirty="0" sz="2450" spc="40">
                <a:latin typeface="Times New Roman"/>
                <a:cs typeface="Times New Roman"/>
              </a:rPr>
              <a:t>state</a:t>
            </a:r>
            <a:r>
              <a:rPr dirty="0" sz="2450" spc="-3925">
                <a:latin typeface="Times New Roman"/>
                <a:cs typeface="Times New Roman"/>
              </a:rPr>
              <a:t>.</a:t>
            </a:r>
            <a:r>
              <a:rPr dirty="0" baseline="68027" sz="3675" spc="60">
                <a:latin typeface="Times New Roman"/>
                <a:cs typeface="Times New Roman"/>
              </a:rPr>
              <a:t>oth</a:t>
            </a:r>
            <a:r>
              <a:rPr dirty="0" baseline="68027" sz="3675" spc="419">
                <a:latin typeface="Times New Roman"/>
                <a:cs typeface="Times New Roman"/>
              </a:rPr>
              <a:t> </a:t>
            </a:r>
            <a:r>
              <a:rPr dirty="0" baseline="68027" sz="3675" spc="-240">
                <a:latin typeface="Times New Roman"/>
                <a:cs typeface="Times New Roman"/>
              </a:rPr>
              <a:t>b</a:t>
            </a:r>
            <a:r>
              <a:rPr dirty="0" sz="2450" spc="-60">
                <a:latin typeface="Times New Roman"/>
                <a:cs typeface="Times New Roman"/>
              </a:rPr>
              <a:t>Sinc</a:t>
            </a:r>
            <a:r>
              <a:rPr dirty="0" sz="2450" spc="-5380">
                <a:latin typeface="Times New Roman"/>
                <a:cs typeface="Times New Roman"/>
              </a:rPr>
              <a:t>e</a:t>
            </a:r>
            <a:r>
              <a:rPr dirty="0" baseline="68027" sz="3675" spc="-202">
                <a:latin typeface="Times New Roman"/>
                <a:cs typeface="Times New Roman"/>
              </a:rPr>
              <a:t>o</a:t>
            </a:r>
            <a:r>
              <a:rPr dirty="0" baseline="68027" sz="3675" spc="-89">
                <a:latin typeface="Times New Roman"/>
                <a:cs typeface="Times New Roman"/>
              </a:rPr>
              <a:t>xes</a:t>
            </a:r>
            <a:r>
              <a:rPr dirty="0" baseline="68027" sz="3675" spc="419">
                <a:latin typeface="Times New Roman"/>
                <a:cs typeface="Times New Roman"/>
              </a:rPr>
              <a:t> </a:t>
            </a:r>
            <a:r>
              <a:rPr dirty="0" baseline="68027" sz="3675" spc="-1342">
                <a:latin typeface="Cambria"/>
                <a:cs typeface="Cambria"/>
              </a:rPr>
              <a:t>ψ</a:t>
            </a:r>
            <a:r>
              <a:rPr dirty="0" sz="2450" spc="150">
                <a:latin typeface="Cambria"/>
                <a:cs typeface="Cambria"/>
              </a:rPr>
              <a:t>L</a:t>
            </a:r>
            <a:r>
              <a:rPr dirty="0" baseline="68027" sz="3675" spc="-1275">
                <a:latin typeface="Times New Roman"/>
                <a:cs typeface="Times New Roman"/>
              </a:rPr>
              <a:t>=</a:t>
            </a:r>
            <a:r>
              <a:rPr dirty="0" sz="2450" spc="30">
                <a:latin typeface="Times New Roman"/>
                <a:cs typeface="Times New Roman"/>
              </a:rPr>
              <a:t>is</a:t>
            </a:r>
            <a:r>
              <a:rPr dirty="0" sz="2450" spc="610">
                <a:latin typeface="Times New Roman"/>
                <a:cs typeface="Times New Roman"/>
              </a:rPr>
              <a:t> </a:t>
            </a:r>
            <a:r>
              <a:rPr dirty="0" baseline="117913" sz="3675" spc="-2685">
                <a:latin typeface="Segoe UI Symbol"/>
                <a:cs typeface="Segoe UI Symbol"/>
              </a:rPr>
              <a:t>✓</a:t>
            </a:r>
            <a:r>
              <a:rPr dirty="0" sz="2450" spc="-220">
                <a:latin typeface="Times New Roman"/>
                <a:cs typeface="Times New Roman"/>
              </a:rPr>
              <a:t>bigge</a:t>
            </a:r>
            <a:r>
              <a:rPr dirty="0" sz="2450" spc="-4240">
                <a:latin typeface="Times New Roman"/>
                <a:cs typeface="Times New Roman"/>
              </a:rPr>
              <a:t>r</a:t>
            </a:r>
            <a:r>
              <a:rPr dirty="0" baseline="68027" sz="3675" spc="-345">
                <a:latin typeface="Times New Roman"/>
                <a:cs typeface="Times New Roman"/>
              </a:rPr>
              <a:t>8</a:t>
            </a:r>
            <a:r>
              <a:rPr dirty="0" baseline="68027" sz="3675" spc="-284">
                <a:latin typeface="Cambria"/>
                <a:cs typeface="Cambria"/>
              </a:rPr>
              <a:t>/L</a:t>
            </a:r>
            <a:r>
              <a:rPr dirty="0" baseline="100271" sz="3075" spc="-862">
                <a:latin typeface="Times New Roman"/>
                <a:cs typeface="Times New Roman"/>
              </a:rPr>
              <a:t>3</a:t>
            </a:r>
            <a:r>
              <a:rPr dirty="0" sz="2450" spc="-215">
                <a:latin typeface="Times New Roman"/>
                <a:cs typeface="Times New Roman"/>
              </a:rPr>
              <a:t>i</a:t>
            </a:r>
            <a:r>
              <a:rPr dirty="0" sz="2450" spc="-894">
                <a:latin typeface="Times New Roman"/>
                <a:cs typeface="Times New Roman"/>
              </a:rPr>
              <a:t>n</a:t>
            </a:r>
            <a:r>
              <a:rPr dirty="0" baseline="68027" sz="3675" spc="-322">
                <a:latin typeface="Times New Roman"/>
                <a:cs typeface="Times New Roman"/>
              </a:rPr>
              <a:t>i</a:t>
            </a:r>
            <a:r>
              <a:rPr dirty="0" baseline="68027" sz="3675" spc="-982">
                <a:latin typeface="Times New Roman"/>
                <a:cs typeface="Times New Roman"/>
              </a:rPr>
              <a:t>n</a:t>
            </a:r>
            <a:r>
              <a:rPr dirty="0" sz="2450" spc="-220">
                <a:latin typeface="Times New Roman"/>
                <a:cs typeface="Times New Roman"/>
              </a:rPr>
              <a:t>B</a:t>
            </a:r>
            <a:r>
              <a:rPr dirty="0" sz="2450" spc="-290">
                <a:latin typeface="Times New Roman"/>
                <a:cs typeface="Times New Roman"/>
              </a:rPr>
              <a:t>o</a:t>
            </a:r>
            <a:r>
              <a:rPr dirty="0" sz="2450" spc="-2915">
                <a:latin typeface="Times New Roman"/>
                <a:cs typeface="Times New Roman"/>
              </a:rPr>
              <a:t>x</a:t>
            </a:r>
            <a:r>
              <a:rPr dirty="0" baseline="68027" sz="3675" spc="-300">
                <a:latin typeface="Times New Roman"/>
                <a:cs typeface="Times New Roman"/>
              </a:rPr>
              <a:t>the</a:t>
            </a:r>
            <a:r>
              <a:rPr dirty="0" baseline="68027" sz="3675" spc="-480">
                <a:latin typeface="Times New Roman"/>
                <a:cs typeface="Times New Roman"/>
              </a:rPr>
              <a:t> </a:t>
            </a:r>
            <a:r>
              <a:rPr dirty="0" sz="2450" spc="165">
                <a:latin typeface="Times New Roman"/>
                <a:cs typeface="Times New Roman"/>
              </a:rPr>
              <a:t>B</a:t>
            </a:r>
            <a:r>
              <a:rPr dirty="0" sz="2450" spc="-1495">
                <a:latin typeface="Times New Roman"/>
                <a:cs typeface="Times New Roman"/>
              </a:rPr>
              <a:t>,</a:t>
            </a:r>
            <a:r>
              <a:rPr dirty="0" baseline="68027" sz="3675" spc="247">
                <a:latin typeface="Times New Roman"/>
                <a:cs typeface="Times New Roman"/>
              </a:rPr>
              <a:t>middl</a:t>
            </a:r>
            <a:r>
              <a:rPr dirty="0" baseline="68027" sz="3675" spc="-2542">
                <a:latin typeface="Times New Roman"/>
                <a:cs typeface="Times New Roman"/>
              </a:rPr>
              <a:t>e</a:t>
            </a:r>
            <a:r>
              <a:rPr dirty="0" sz="2450" spc="165">
                <a:latin typeface="Times New Roman"/>
                <a:cs typeface="Times New Roman"/>
              </a:rPr>
              <a:t>an</a:t>
            </a:r>
            <a:r>
              <a:rPr dirty="0" sz="2450" spc="-5775">
                <a:latin typeface="Times New Roman"/>
                <a:cs typeface="Times New Roman"/>
              </a:rPr>
              <a:t>d</a:t>
            </a:r>
            <a:r>
              <a:rPr dirty="0" sz="2450" spc="165">
                <a:latin typeface="Cambria"/>
                <a:cs typeface="Cambria"/>
              </a:rPr>
              <a:t>ψ</a:t>
            </a:r>
            <a:r>
              <a:rPr dirty="0" sz="2450">
                <a:latin typeface="Cambria"/>
                <a:cs typeface="Cambria"/>
              </a:rPr>
              <a:t>	</a:t>
            </a:r>
            <a:r>
              <a:rPr dirty="0" baseline="68027" sz="3675">
                <a:latin typeface="Times New Roman"/>
                <a:cs typeface="Times New Roman"/>
              </a:rPr>
              <a:t>of</a:t>
            </a:r>
            <a:r>
              <a:rPr dirty="0" baseline="68027" sz="3675" spc="7">
                <a:latin typeface="Times New Roman"/>
                <a:cs typeface="Times New Roman"/>
              </a:rPr>
              <a:t> </a:t>
            </a:r>
            <a:r>
              <a:rPr dirty="0" baseline="68027" sz="3675" spc="-37">
                <a:latin typeface="Times New Roman"/>
                <a:cs typeface="Times New Roman"/>
              </a:rPr>
              <a:t>the</a:t>
            </a:r>
            <a:endParaRPr baseline="68027" sz="3675">
              <a:latin typeface="Times New Roman"/>
              <a:cs typeface="Times New Roman"/>
            </a:endParaRPr>
          </a:p>
          <a:p>
            <a:pPr algn="r" marR="125730">
              <a:lnSpc>
                <a:spcPts val="1470"/>
              </a:lnSpc>
            </a:pPr>
            <a:r>
              <a:rPr dirty="0" sz="2450" spc="-20" i="1">
                <a:latin typeface="Times New Roman"/>
                <a:cs typeface="Times New Roman"/>
              </a:rPr>
              <a:t>|</a:t>
            </a:r>
            <a:r>
              <a:rPr dirty="0" sz="2450" spc="-20">
                <a:latin typeface="Cambria"/>
                <a:cs typeface="Cambria"/>
              </a:rPr>
              <a:t>ψ</a:t>
            </a:r>
            <a:r>
              <a:rPr dirty="0" sz="2450" spc="-20" i="1">
                <a:latin typeface="Times New Roman"/>
                <a:cs typeface="Times New Roman"/>
              </a:rPr>
              <a:t>|</a:t>
            </a:r>
            <a:r>
              <a:rPr dirty="0" baseline="24390" sz="3075" spc="-30">
                <a:latin typeface="Times New Roman"/>
                <a:cs typeface="Times New Roman"/>
              </a:rPr>
              <a:t>2</a:t>
            </a:r>
            <a:endParaRPr baseline="24390" sz="3075">
              <a:latin typeface="Times New Roman"/>
              <a:cs typeface="Times New Roman"/>
            </a:endParaRPr>
          </a:p>
          <a:p>
            <a:pPr marL="126364">
              <a:lnSpc>
                <a:spcPct val="100000"/>
              </a:lnSpc>
              <a:spcBef>
                <a:spcPts val="50"/>
              </a:spcBef>
            </a:pP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bigger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Box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A.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29919" y="889022"/>
            <a:ext cx="8446770" cy="235077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01600">
              <a:lnSpc>
                <a:spcPct val="100000"/>
              </a:lnSpc>
              <a:spcBef>
                <a:spcPts val="95"/>
              </a:spcBef>
              <a:tabLst>
                <a:tab pos="381127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7.2.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SCHR</a:t>
            </a:r>
            <a:r>
              <a:rPr dirty="0" sz="1200" spc="-675">
                <a:latin typeface="Times New Roman"/>
                <a:cs typeface="Times New Roman"/>
              </a:rPr>
              <a:t>O</a:t>
            </a:r>
            <a:r>
              <a:rPr dirty="0" baseline="13888" sz="1800" spc="60">
                <a:latin typeface="Times New Roman"/>
                <a:cs typeface="Times New Roman"/>
              </a:rPr>
              <a:t>¨</a:t>
            </a:r>
            <a:r>
              <a:rPr dirty="0" baseline="13888" sz="1800" spc="-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DINGER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EQUATION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THREE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DIMENSIONS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40"/>
              </a:spcBef>
            </a:pPr>
            <a:endParaRPr sz="1200">
              <a:latin typeface="Times New Roman"/>
              <a:cs typeface="Times New Roman"/>
            </a:endParaRPr>
          </a:p>
          <a:p>
            <a:pPr marL="101600" marR="107314">
              <a:lnSpc>
                <a:spcPct val="106700"/>
              </a:lnSpc>
            </a:pPr>
            <a:r>
              <a:rPr dirty="0" sz="1400">
                <a:latin typeface="Times New Roman"/>
                <a:cs typeface="Times New Roman"/>
              </a:rPr>
              <a:t>Which</a:t>
            </a:r>
            <a:r>
              <a:rPr dirty="0" sz="1400" spc="3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35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3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following</a:t>
            </a:r>
            <a:r>
              <a:rPr dirty="0" sz="1400" spc="34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are</a:t>
            </a:r>
            <a:r>
              <a:rPr dirty="0" sz="1400" spc="3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possible</a:t>
            </a:r>
            <a:r>
              <a:rPr dirty="0" sz="1400" spc="3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wavefunctions</a:t>
            </a:r>
            <a:r>
              <a:rPr dirty="0" sz="1400" spc="3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34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3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particle</a:t>
            </a:r>
            <a:r>
              <a:rPr dirty="0" sz="1400" spc="3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35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3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3D</a:t>
            </a:r>
            <a:r>
              <a:rPr dirty="0" sz="1400" spc="3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cubical</a:t>
            </a:r>
            <a:r>
              <a:rPr dirty="0" sz="1400" spc="3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box</a:t>
            </a:r>
            <a:r>
              <a:rPr dirty="0" sz="1400" spc="3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3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side</a:t>
            </a:r>
            <a:r>
              <a:rPr dirty="0" sz="1400" spc="34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length</a:t>
            </a:r>
            <a:r>
              <a:rPr dirty="0" sz="1400" spc="370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Cambria"/>
                <a:cs typeface="Cambria"/>
              </a:rPr>
              <a:t>L</a:t>
            </a:r>
            <a:r>
              <a:rPr dirty="0" sz="1400" spc="95">
                <a:latin typeface="Times New Roman"/>
                <a:cs typeface="Times New Roman"/>
              </a:rPr>
              <a:t>? </a:t>
            </a:r>
            <a:r>
              <a:rPr dirty="0" sz="1400">
                <a:latin typeface="Times New Roman"/>
                <a:cs typeface="Times New Roman"/>
              </a:rPr>
              <a:t>Choose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all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apply.</a:t>
            </a:r>
            <a:r>
              <a:rPr dirty="0" sz="1400" spc="3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(Assume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constants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175">
                <a:latin typeface="Cambria"/>
                <a:cs typeface="Cambria"/>
              </a:rPr>
              <a:t>A</a:t>
            </a:r>
            <a:r>
              <a:rPr dirty="0" sz="1400" spc="250">
                <a:latin typeface="Cambria"/>
                <a:cs typeface="Cambria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210">
                <a:latin typeface="Cambria"/>
                <a:cs typeface="Cambria"/>
              </a:rPr>
              <a:t>B</a:t>
            </a:r>
            <a:r>
              <a:rPr dirty="0" sz="1400" spc="340">
                <a:latin typeface="Cambria"/>
                <a:cs typeface="Cambria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are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chosen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normalize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functions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correctly.)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400">
              <a:latin typeface="Times New Roman"/>
              <a:cs typeface="Times New Roman"/>
            </a:endParaRPr>
          </a:p>
          <a:p>
            <a:pPr marL="472440" indent="-257175">
              <a:lnSpc>
                <a:spcPct val="100000"/>
              </a:lnSpc>
              <a:buFont typeface="Times New Roman"/>
              <a:buAutoNum type="alphaUcPeriod"/>
              <a:tabLst>
                <a:tab pos="472440" algn="l"/>
              </a:tabLst>
            </a:pPr>
            <a:r>
              <a:rPr dirty="0" sz="1400" spc="60">
                <a:latin typeface="Cambria"/>
                <a:cs typeface="Cambria"/>
              </a:rPr>
              <a:t>ψ</a:t>
            </a:r>
            <a:r>
              <a:rPr dirty="0" sz="1400" spc="60">
                <a:latin typeface="Times New Roman"/>
                <a:cs typeface="Times New Roman"/>
              </a:rPr>
              <a:t>(</a:t>
            </a:r>
            <a:r>
              <a:rPr dirty="0" sz="1400" spc="60">
                <a:latin typeface="Cambria"/>
                <a:cs typeface="Cambria"/>
              </a:rPr>
              <a:t>x,</a:t>
            </a:r>
            <a:r>
              <a:rPr dirty="0" sz="1400" spc="-60">
                <a:latin typeface="Cambria"/>
                <a:cs typeface="Cambria"/>
              </a:rPr>
              <a:t> </a:t>
            </a:r>
            <a:r>
              <a:rPr dirty="0" sz="1400" spc="60">
                <a:latin typeface="Cambria"/>
                <a:cs typeface="Cambria"/>
              </a:rPr>
              <a:t>y,</a:t>
            </a:r>
            <a:r>
              <a:rPr dirty="0" sz="1400" spc="-60">
                <a:latin typeface="Cambria"/>
                <a:cs typeface="Cambria"/>
              </a:rPr>
              <a:t> </a:t>
            </a:r>
            <a:r>
              <a:rPr dirty="0" sz="1400" spc="75">
                <a:latin typeface="Cambria"/>
                <a:cs typeface="Cambria"/>
              </a:rPr>
              <a:t>z</a:t>
            </a:r>
            <a:r>
              <a:rPr dirty="0" sz="1400" spc="75">
                <a:latin typeface="Times New Roman"/>
                <a:cs typeface="Times New Roman"/>
              </a:rPr>
              <a:t>)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=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175">
                <a:latin typeface="Cambria"/>
                <a:cs typeface="Cambria"/>
              </a:rPr>
              <a:t>A</a:t>
            </a:r>
            <a:r>
              <a:rPr dirty="0" sz="1400" spc="-60">
                <a:latin typeface="Cambria"/>
                <a:cs typeface="Cambria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sin(</a:t>
            </a:r>
            <a:r>
              <a:rPr dirty="0" sz="1400" spc="60">
                <a:latin typeface="Cambria"/>
                <a:cs typeface="Cambria"/>
              </a:rPr>
              <a:t>πx/L</a:t>
            </a:r>
            <a:r>
              <a:rPr dirty="0" sz="1400" spc="60">
                <a:latin typeface="Times New Roman"/>
                <a:cs typeface="Times New Roman"/>
              </a:rPr>
              <a:t>)</a:t>
            </a:r>
            <a:r>
              <a:rPr dirty="0" sz="1400" spc="-10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sin(</a:t>
            </a:r>
            <a:r>
              <a:rPr dirty="0" sz="1400" spc="50">
                <a:latin typeface="Cambria"/>
                <a:cs typeface="Cambria"/>
              </a:rPr>
              <a:t>πy/L</a:t>
            </a:r>
            <a:r>
              <a:rPr dirty="0" sz="1400" spc="50">
                <a:latin typeface="Times New Roman"/>
                <a:cs typeface="Times New Roman"/>
              </a:rPr>
              <a:t>)</a:t>
            </a:r>
            <a:r>
              <a:rPr dirty="0" sz="1400" spc="-100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sin(</a:t>
            </a:r>
            <a:r>
              <a:rPr dirty="0" sz="1400" spc="45">
                <a:latin typeface="Cambria"/>
                <a:cs typeface="Cambria"/>
              </a:rPr>
              <a:t>πz/L</a:t>
            </a:r>
            <a:r>
              <a:rPr dirty="0" sz="1400" spc="45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472440" indent="-249554">
              <a:lnSpc>
                <a:spcPct val="100000"/>
              </a:lnSpc>
              <a:spcBef>
                <a:spcPts val="1110"/>
              </a:spcBef>
              <a:buFont typeface="Times New Roman"/>
              <a:buAutoNum type="alphaUcPeriod"/>
              <a:tabLst>
                <a:tab pos="472440" algn="l"/>
              </a:tabLst>
            </a:pPr>
            <a:r>
              <a:rPr dirty="0" sz="1400" spc="60">
                <a:latin typeface="Cambria"/>
                <a:cs typeface="Cambria"/>
              </a:rPr>
              <a:t>ψ</a:t>
            </a:r>
            <a:r>
              <a:rPr dirty="0" sz="1400" spc="60">
                <a:latin typeface="Times New Roman"/>
                <a:cs typeface="Times New Roman"/>
              </a:rPr>
              <a:t>(</a:t>
            </a:r>
            <a:r>
              <a:rPr dirty="0" sz="1400" spc="60">
                <a:latin typeface="Cambria"/>
                <a:cs typeface="Cambria"/>
              </a:rPr>
              <a:t>x,</a:t>
            </a:r>
            <a:r>
              <a:rPr dirty="0" sz="1400" spc="-60">
                <a:latin typeface="Cambria"/>
                <a:cs typeface="Cambria"/>
              </a:rPr>
              <a:t> </a:t>
            </a:r>
            <a:r>
              <a:rPr dirty="0" sz="1400" spc="60">
                <a:latin typeface="Cambria"/>
                <a:cs typeface="Cambria"/>
              </a:rPr>
              <a:t>y,</a:t>
            </a:r>
            <a:r>
              <a:rPr dirty="0" sz="1400" spc="-55">
                <a:latin typeface="Cambria"/>
                <a:cs typeface="Cambria"/>
              </a:rPr>
              <a:t> </a:t>
            </a:r>
            <a:r>
              <a:rPr dirty="0" sz="1400" spc="75">
                <a:latin typeface="Cambria"/>
                <a:cs typeface="Cambria"/>
              </a:rPr>
              <a:t>z</a:t>
            </a:r>
            <a:r>
              <a:rPr dirty="0" sz="1400" spc="75">
                <a:latin typeface="Times New Roman"/>
                <a:cs typeface="Times New Roman"/>
              </a:rPr>
              <a:t>) </a:t>
            </a:r>
            <a:r>
              <a:rPr dirty="0" sz="1400" spc="295">
                <a:latin typeface="Times New Roman"/>
                <a:cs typeface="Times New Roman"/>
              </a:rPr>
              <a:t>=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 spc="175">
                <a:latin typeface="Cambria"/>
                <a:cs typeface="Cambria"/>
              </a:rPr>
              <a:t>A</a:t>
            </a:r>
            <a:r>
              <a:rPr dirty="0" sz="1400" spc="-55">
                <a:latin typeface="Cambria"/>
                <a:cs typeface="Cambria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sin(</a:t>
            </a:r>
            <a:r>
              <a:rPr dirty="0" sz="1400" spc="60">
                <a:latin typeface="Cambria"/>
                <a:cs typeface="Cambria"/>
              </a:rPr>
              <a:t>πx/L</a:t>
            </a:r>
            <a:r>
              <a:rPr dirty="0" sz="1400" spc="60">
                <a:latin typeface="Times New Roman"/>
                <a:cs typeface="Times New Roman"/>
              </a:rPr>
              <a:t>)</a:t>
            </a:r>
            <a:r>
              <a:rPr dirty="0" sz="1400" spc="-9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sin(</a:t>
            </a:r>
            <a:r>
              <a:rPr dirty="0" sz="1400" spc="50">
                <a:latin typeface="Cambria"/>
                <a:cs typeface="Cambria"/>
              </a:rPr>
              <a:t>πy/L</a:t>
            </a:r>
            <a:r>
              <a:rPr dirty="0" sz="1400" spc="50">
                <a:latin typeface="Times New Roman"/>
                <a:cs typeface="Times New Roman"/>
              </a:rPr>
              <a:t>)</a:t>
            </a:r>
            <a:r>
              <a:rPr dirty="0" sz="1400" spc="-9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sin(</a:t>
            </a:r>
            <a:r>
              <a:rPr dirty="0" sz="1400" spc="55">
                <a:latin typeface="Cambria"/>
                <a:cs typeface="Cambria"/>
              </a:rPr>
              <a:t>πz/L</a:t>
            </a:r>
            <a:r>
              <a:rPr dirty="0" sz="1400" spc="55">
                <a:latin typeface="Times New Roman"/>
                <a:cs typeface="Times New Roman"/>
              </a:rPr>
              <a:t>)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+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210">
                <a:latin typeface="Cambria"/>
                <a:cs typeface="Cambria"/>
              </a:rPr>
              <a:t>B</a:t>
            </a:r>
            <a:r>
              <a:rPr dirty="0" sz="1400" spc="20">
                <a:latin typeface="Cambria"/>
                <a:cs typeface="Cambria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sin(</a:t>
            </a:r>
            <a:r>
              <a:rPr dirty="0" sz="1400" spc="60">
                <a:latin typeface="Cambria"/>
                <a:cs typeface="Cambria"/>
              </a:rPr>
              <a:t>πx/L</a:t>
            </a:r>
            <a:r>
              <a:rPr dirty="0" sz="1400" spc="60">
                <a:latin typeface="Times New Roman"/>
                <a:cs typeface="Times New Roman"/>
              </a:rPr>
              <a:t>)</a:t>
            </a:r>
            <a:r>
              <a:rPr dirty="0" sz="1400" spc="-95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sin(2</a:t>
            </a:r>
            <a:r>
              <a:rPr dirty="0" sz="1400" spc="45">
                <a:latin typeface="Cambria"/>
                <a:cs typeface="Cambria"/>
              </a:rPr>
              <a:t>πy/L</a:t>
            </a:r>
            <a:r>
              <a:rPr dirty="0" sz="1400" spc="45">
                <a:latin typeface="Times New Roman"/>
                <a:cs typeface="Times New Roman"/>
              </a:rPr>
              <a:t>)</a:t>
            </a:r>
            <a:r>
              <a:rPr dirty="0" sz="1400" spc="-100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sin(</a:t>
            </a:r>
            <a:r>
              <a:rPr dirty="0" sz="1400" spc="45">
                <a:latin typeface="Cambria"/>
                <a:cs typeface="Cambria"/>
              </a:rPr>
              <a:t>πz/L</a:t>
            </a:r>
            <a:r>
              <a:rPr dirty="0" sz="1400" spc="45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472440" indent="-252095">
              <a:lnSpc>
                <a:spcPct val="100000"/>
              </a:lnSpc>
              <a:spcBef>
                <a:spcPts val="1110"/>
              </a:spcBef>
              <a:buFont typeface="Times New Roman"/>
              <a:buAutoNum type="alphaUcPeriod"/>
              <a:tabLst>
                <a:tab pos="472440" algn="l"/>
              </a:tabLst>
            </a:pPr>
            <a:r>
              <a:rPr dirty="0" sz="1400" spc="60">
                <a:latin typeface="Cambria"/>
                <a:cs typeface="Cambria"/>
              </a:rPr>
              <a:t>ψ</a:t>
            </a:r>
            <a:r>
              <a:rPr dirty="0" sz="1400" spc="60">
                <a:latin typeface="Times New Roman"/>
                <a:cs typeface="Times New Roman"/>
              </a:rPr>
              <a:t>(</a:t>
            </a:r>
            <a:r>
              <a:rPr dirty="0" sz="1400" spc="60">
                <a:latin typeface="Cambria"/>
                <a:cs typeface="Cambria"/>
              </a:rPr>
              <a:t>x,</a:t>
            </a:r>
            <a:r>
              <a:rPr dirty="0" sz="1400" spc="-60">
                <a:latin typeface="Cambria"/>
                <a:cs typeface="Cambria"/>
              </a:rPr>
              <a:t> </a:t>
            </a:r>
            <a:r>
              <a:rPr dirty="0" sz="1400" spc="60">
                <a:latin typeface="Cambria"/>
                <a:cs typeface="Cambria"/>
              </a:rPr>
              <a:t>y,</a:t>
            </a:r>
            <a:r>
              <a:rPr dirty="0" sz="1400" spc="-60">
                <a:latin typeface="Cambria"/>
                <a:cs typeface="Cambria"/>
              </a:rPr>
              <a:t> </a:t>
            </a:r>
            <a:r>
              <a:rPr dirty="0" sz="1400" spc="75">
                <a:latin typeface="Cambria"/>
                <a:cs typeface="Cambria"/>
              </a:rPr>
              <a:t>z</a:t>
            </a:r>
            <a:r>
              <a:rPr dirty="0" sz="1400" spc="75">
                <a:latin typeface="Times New Roman"/>
                <a:cs typeface="Times New Roman"/>
              </a:rPr>
              <a:t>)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=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175">
                <a:latin typeface="Cambria"/>
                <a:cs typeface="Cambria"/>
              </a:rPr>
              <a:t>A</a:t>
            </a:r>
            <a:r>
              <a:rPr dirty="0" sz="1400" spc="-60">
                <a:latin typeface="Cambria"/>
                <a:cs typeface="Cambria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sin(</a:t>
            </a:r>
            <a:r>
              <a:rPr dirty="0" sz="1400" spc="60">
                <a:latin typeface="Cambria"/>
                <a:cs typeface="Cambria"/>
              </a:rPr>
              <a:t>πx/L</a:t>
            </a:r>
            <a:r>
              <a:rPr dirty="0" sz="1400" spc="60">
                <a:latin typeface="Times New Roman"/>
                <a:cs typeface="Times New Roman"/>
              </a:rPr>
              <a:t>)</a:t>
            </a:r>
            <a:r>
              <a:rPr dirty="0" sz="1400" spc="-10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sin(</a:t>
            </a:r>
            <a:r>
              <a:rPr dirty="0" sz="1400" spc="50">
                <a:latin typeface="Cambria"/>
                <a:cs typeface="Cambria"/>
              </a:rPr>
              <a:t>πy/L</a:t>
            </a:r>
            <a:r>
              <a:rPr dirty="0" sz="1400" spc="50">
                <a:latin typeface="Times New Roman"/>
                <a:cs typeface="Times New Roman"/>
              </a:rPr>
              <a:t>)</a:t>
            </a:r>
            <a:r>
              <a:rPr dirty="0" sz="1400" spc="-10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cos(</a:t>
            </a:r>
            <a:r>
              <a:rPr dirty="0" sz="1400" spc="-10">
                <a:latin typeface="Cambria"/>
                <a:cs typeface="Cambria"/>
              </a:rPr>
              <a:t>πz/L</a:t>
            </a:r>
            <a:r>
              <a:rPr dirty="0" sz="1400" spc="-1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472440" indent="-259715">
              <a:lnSpc>
                <a:spcPct val="100000"/>
              </a:lnSpc>
              <a:spcBef>
                <a:spcPts val="1110"/>
              </a:spcBef>
              <a:buFont typeface="Times New Roman"/>
              <a:buAutoNum type="alphaUcPeriod"/>
              <a:tabLst>
                <a:tab pos="472440" algn="l"/>
              </a:tabLst>
            </a:pPr>
            <a:r>
              <a:rPr dirty="0" sz="1400" spc="60">
                <a:latin typeface="Cambria"/>
                <a:cs typeface="Cambria"/>
              </a:rPr>
              <a:t>ψ</a:t>
            </a:r>
            <a:r>
              <a:rPr dirty="0" sz="1400" spc="60">
                <a:latin typeface="Times New Roman"/>
                <a:cs typeface="Times New Roman"/>
              </a:rPr>
              <a:t>(</a:t>
            </a:r>
            <a:r>
              <a:rPr dirty="0" sz="1400" spc="60">
                <a:latin typeface="Cambria"/>
                <a:cs typeface="Cambria"/>
              </a:rPr>
              <a:t>x,</a:t>
            </a:r>
            <a:r>
              <a:rPr dirty="0" sz="1400" spc="-60">
                <a:latin typeface="Cambria"/>
                <a:cs typeface="Cambria"/>
              </a:rPr>
              <a:t> </a:t>
            </a:r>
            <a:r>
              <a:rPr dirty="0" sz="1400" spc="60">
                <a:latin typeface="Cambria"/>
                <a:cs typeface="Cambria"/>
              </a:rPr>
              <a:t>y,</a:t>
            </a:r>
            <a:r>
              <a:rPr dirty="0" sz="1400" spc="-60">
                <a:latin typeface="Cambria"/>
                <a:cs typeface="Cambria"/>
              </a:rPr>
              <a:t> </a:t>
            </a:r>
            <a:r>
              <a:rPr dirty="0" sz="1400" spc="75">
                <a:latin typeface="Cambria"/>
                <a:cs typeface="Cambria"/>
              </a:rPr>
              <a:t>z</a:t>
            </a:r>
            <a:r>
              <a:rPr dirty="0" sz="1400" spc="75">
                <a:latin typeface="Times New Roman"/>
                <a:cs typeface="Times New Roman"/>
              </a:rPr>
              <a:t>)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=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175">
                <a:latin typeface="Cambria"/>
                <a:cs typeface="Cambria"/>
              </a:rPr>
              <a:t>A</a:t>
            </a:r>
            <a:r>
              <a:rPr dirty="0" sz="1400" spc="-60">
                <a:latin typeface="Cambria"/>
                <a:cs typeface="Cambria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sin(</a:t>
            </a:r>
            <a:r>
              <a:rPr dirty="0" sz="1400" spc="60">
                <a:latin typeface="Cambria"/>
                <a:cs typeface="Cambria"/>
              </a:rPr>
              <a:t>πx/L</a:t>
            </a:r>
            <a:r>
              <a:rPr dirty="0" sz="1400" spc="60">
                <a:latin typeface="Times New Roman"/>
                <a:cs typeface="Times New Roman"/>
              </a:rPr>
              <a:t>)</a:t>
            </a:r>
            <a:r>
              <a:rPr dirty="0" sz="1400" spc="-10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sin(</a:t>
            </a:r>
            <a:r>
              <a:rPr dirty="0" sz="1400" spc="50">
                <a:latin typeface="Cambria"/>
                <a:cs typeface="Cambria"/>
              </a:rPr>
              <a:t>πy/L</a:t>
            </a:r>
            <a:r>
              <a:rPr dirty="0" sz="1400" spc="50">
                <a:latin typeface="Times New Roman"/>
                <a:cs typeface="Times New Roman"/>
              </a:rPr>
              <a:t>)</a:t>
            </a:r>
            <a:r>
              <a:rPr dirty="0" sz="1400" spc="50">
                <a:latin typeface="Cambria"/>
                <a:cs typeface="Cambria"/>
              </a:rPr>
              <a:t>z</a:t>
            </a:r>
            <a:r>
              <a:rPr dirty="0" sz="1400" spc="50">
                <a:latin typeface="Times New Roman"/>
                <a:cs typeface="Times New Roman"/>
              </a:rPr>
              <a:t>(</a:t>
            </a:r>
            <a:r>
              <a:rPr dirty="0" sz="1400" spc="50">
                <a:latin typeface="Cambria"/>
                <a:cs typeface="Cambria"/>
              </a:rPr>
              <a:t>z</a:t>
            </a:r>
            <a:r>
              <a:rPr dirty="0" sz="1400" spc="95">
                <a:latin typeface="Cambria"/>
                <a:cs typeface="Cambria"/>
              </a:rPr>
              <a:t> </a:t>
            </a:r>
            <a:r>
              <a:rPr dirty="0" sz="1400" spc="160" i="1">
                <a:latin typeface="Times New Roman"/>
                <a:cs typeface="Times New Roman"/>
              </a:rPr>
              <a:t>−</a:t>
            </a:r>
            <a:r>
              <a:rPr dirty="0" sz="1400" spc="-25" i="1">
                <a:latin typeface="Times New Roman"/>
                <a:cs typeface="Times New Roman"/>
              </a:rPr>
              <a:t> </a:t>
            </a:r>
            <a:r>
              <a:rPr dirty="0" sz="1400" spc="105">
                <a:latin typeface="Cambria"/>
                <a:cs typeface="Cambria"/>
              </a:rPr>
              <a:t>L</a:t>
            </a:r>
            <a:r>
              <a:rPr dirty="0" sz="1400" spc="105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20687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7.1.</a:t>
            </a:r>
            <a:r>
              <a:rPr dirty="0" sz="1200" spc="25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QUANTUM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NUMBERS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HYDROGEN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ATOM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Which</a:t>
            </a:r>
            <a:r>
              <a:rPr dirty="0" spc="270"/>
              <a:t> </a:t>
            </a:r>
            <a:r>
              <a:rPr dirty="0"/>
              <a:t>of</a:t>
            </a:r>
            <a:r>
              <a:rPr dirty="0" spc="270"/>
              <a:t> </a:t>
            </a:r>
            <a:r>
              <a:rPr dirty="0"/>
              <a:t>the</a:t>
            </a:r>
            <a:r>
              <a:rPr dirty="0" spc="270"/>
              <a:t> </a:t>
            </a:r>
            <a:r>
              <a:rPr dirty="0" spc="-55"/>
              <a:t>following</a:t>
            </a:r>
            <a:r>
              <a:rPr dirty="0" spc="270"/>
              <a:t> </a:t>
            </a:r>
            <a:r>
              <a:rPr dirty="0"/>
              <a:t>are</a:t>
            </a:r>
            <a:r>
              <a:rPr dirty="0" spc="270"/>
              <a:t> </a:t>
            </a:r>
            <a:r>
              <a:rPr dirty="0"/>
              <a:t>possible</a:t>
            </a:r>
            <a:r>
              <a:rPr dirty="0" spc="270"/>
              <a:t> </a:t>
            </a:r>
            <a:r>
              <a:rPr dirty="0"/>
              <a:t>hydrogen</a:t>
            </a:r>
            <a:r>
              <a:rPr dirty="0" spc="270"/>
              <a:t> </a:t>
            </a:r>
            <a:r>
              <a:rPr dirty="0"/>
              <a:t>atom</a:t>
            </a:r>
            <a:r>
              <a:rPr dirty="0" spc="265"/>
              <a:t> </a:t>
            </a:r>
            <a:r>
              <a:rPr dirty="0" spc="-10"/>
              <a:t>eigenstates? </a:t>
            </a:r>
            <a:r>
              <a:rPr dirty="0"/>
              <a:t>(Choose</a:t>
            </a:r>
            <a:r>
              <a:rPr dirty="0" spc="50"/>
              <a:t> </a:t>
            </a:r>
            <a:r>
              <a:rPr dirty="0"/>
              <a:t>all</a:t>
            </a:r>
            <a:r>
              <a:rPr dirty="0" spc="50"/>
              <a:t> </a:t>
            </a:r>
            <a:r>
              <a:rPr dirty="0" spc="114"/>
              <a:t>that</a:t>
            </a:r>
            <a:r>
              <a:rPr dirty="0" spc="50"/>
              <a:t> </a:t>
            </a:r>
            <a:r>
              <a:rPr dirty="0" spc="-1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89737" y="2102782"/>
            <a:ext cx="1360170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412115" indent="-370205">
              <a:lnSpc>
                <a:spcPct val="100000"/>
              </a:lnSpc>
              <a:spcBef>
                <a:spcPts val="1140"/>
              </a:spcBef>
              <a:buFont typeface="Times New Roman"/>
              <a:buAutoNum type="alphaUcPeriod"/>
              <a:tabLst>
                <a:tab pos="412115" algn="l"/>
              </a:tabLst>
            </a:pPr>
            <a:r>
              <a:rPr dirty="0" baseline="11337" sz="3675" spc="-15">
                <a:latin typeface="Cambria"/>
                <a:cs typeface="Cambria"/>
              </a:rPr>
              <a:t>ψ</a:t>
            </a:r>
            <a:r>
              <a:rPr dirty="0" sz="2050" spc="-10">
                <a:latin typeface="Times New Roman"/>
                <a:cs typeface="Times New Roman"/>
              </a:rPr>
              <a:t>1</a:t>
            </a:r>
            <a:r>
              <a:rPr dirty="0" sz="2050" spc="-10">
                <a:latin typeface="Cambria"/>
                <a:cs typeface="Cambria"/>
              </a:rPr>
              <a:t>,</a:t>
            </a:r>
            <a:r>
              <a:rPr dirty="0" sz="2050" spc="-10">
                <a:latin typeface="Times New Roman"/>
                <a:cs typeface="Times New Roman"/>
              </a:rPr>
              <a:t>1</a:t>
            </a:r>
            <a:r>
              <a:rPr dirty="0" sz="2050" spc="-10">
                <a:latin typeface="Cambria"/>
                <a:cs typeface="Cambria"/>
              </a:rPr>
              <a:t>,</a:t>
            </a:r>
            <a:r>
              <a:rPr dirty="0" sz="2050" spc="-10">
                <a:latin typeface="Times New Roman"/>
                <a:cs typeface="Times New Roman"/>
              </a:rPr>
              <a:t>1</a:t>
            </a:r>
            <a:endParaRPr sz="2050">
              <a:latin typeface="Times New Roman"/>
              <a:cs typeface="Times New Roman"/>
            </a:endParaRPr>
          </a:p>
          <a:p>
            <a:pPr marL="412115" indent="-35814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12115" algn="l"/>
              </a:tabLst>
            </a:pPr>
            <a:r>
              <a:rPr dirty="0" baseline="11337" sz="3675" spc="-15">
                <a:latin typeface="Cambria"/>
                <a:cs typeface="Cambria"/>
              </a:rPr>
              <a:t>ψ</a:t>
            </a:r>
            <a:r>
              <a:rPr dirty="0" sz="2050" spc="-10">
                <a:latin typeface="Times New Roman"/>
                <a:cs typeface="Times New Roman"/>
              </a:rPr>
              <a:t>2</a:t>
            </a:r>
            <a:r>
              <a:rPr dirty="0" sz="2050" spc="-10">
                <a:latin typeface="Cambria"/>
                <a:cs typeface="Cambria"/>
              </a:rPr>
              <a:t>,</a:t>
            </a:r>
            <a:r>
              <a:rPr dirty="0" sz="2050" spc="-10">
                <a:latin typeface="Times New Roman"/>
                <a:cs typeface="Times New Roman"/>
              </a:rPr>
              <a:t>1</a:t>
            </a:r>
            <a:r>
              <a:rPr dirty="0" sz="2050" spc="-10">
                <a:latin typeface="Cambria"/>
                <a:cs typeface="Cambria"/>
              </a:rPr>
              <a:t>,</a:t>
            </a:r>
            <a:r>
              <a:rPr dirty="0" sz="2050" spc="-10">
                <a:latin typeface="Times New Roman"/>
                <a:cs typeface="Times New Roman"/>
              </a:rPr>
              <a:t>1</a:t>
            </a:r>
            <a:endParaRPr sz="2050">
              <a:latin typeface="Times New Roman"/>
              <a:cs typeface="Times New Roman"/>
            </a:endParaRPr>
          </a:p>
          <a:p>
            <a:pPr marL="412115" indent="-36195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12115" algn="l"/>
              </a:tabLst>
            </a:pPr>
            <a:r>
              <a:rPr dirty="0" baseline="11337" sz="3675" spc="-15">
                <a:latin typeface="Cambria"/>
                <a:cs typeface="Cambria"/>
              </a:rPr>
              <a:t>ψ</a:t>
            </a:r>
            <a:r>
              <a:rPr dirty="0" sz="2050" spc="-10">
                <a:latin typeface="Times New Roman"/>
                <a:cs typeface="Times New Roman"/>
              </a:rPr>
              <a:t>2</a:t>
            </a:r>
            <a:r>
              <a:rPr dirty="0" sz="2050" spc="-10">
                <a:latin typeface="Cambria"/>
                <a:cs typeface="Cambria"/>
              </a:rPr>
              <a:t>,</a:t>
            </a:r>
            <a:r>
              <a:rPr dirty="0" sz="2050" spc="-10">
                <a:latin typeface="Times New Roman"/>
                <a:cs typeface="Times New Roman"/>
              </a:rPr>
              <a:t>1</a:t>
            </a:r>
            <a:r>
              <a:rPr dirty="0" sz="2050" spc="-10">
                <a:latin typeface="Cambria"/>
                <a:cs typeface="Cambria"/>
              </a:rPr>
              <a:t>,</a:t>
            </a:r>
            <a:r>
              <a:rPr dirty="0" sz="2050" spc="-10" i="1">
                <a:latin typeface="Times New Roman"/>
                <a:cs typeface="Times New Roman"/>
              </a:rPr>
              <a:t>−</a:t>
            </a:r>
            <a:r>
              <a:rPr dirty="0" sz="2050" spc="-10">
                <a:latin typeface="Times New Roman"/>
                <a:cs typeface="Times New Roman"/>
              </a:rPr>
              <a:t>1</a:t>
            </a:r>
            <a:endParaRPr sz="2050">
              <a:latin typeface="Times New Roman"/>
              <a:cs typeface="Times New Roman"/>
            </a:endParaRPr>
          </a:p>
          <a:p>
            <a:pPr marL="412115" indent="-374015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12115" algn="l"/>
              </a:tabLst>
            </a:pPr>
            <a:r>
              <a:rPr dirty="0" baseline="11337" sz="3675" spc="-15">
                <a:latin typeface="Cambria"/>
                <a:cs typeface="Cambria"/>
              </a:rPr>
              <a:t>ψ</a:t>
            </a:r>
            <a:r>
              <a:rPr dirty="0" sz="2050" spc="-10">
                <a:latin typeface="Times New Roman"/>
                <a:cs typeface="Times New Roman"/>
              </a:rPr>
              <a:t>2</a:t>
            </a:r>
            <a:r>
              <a:rPr dirty="0" sz="2050" spc="-10">
                <a:latin typeface="Cambria"/>
                <a:cs typeface="Cambria"/>
              </a:rPr>
              <a:t>,</a:t>
            </a:r>
            <a:r>
              <a:rPr dirty="0" sz="2050" spc="-10">
                <a:latin typeface="Times New Roman"/>
                <a:cs typeface="Times New Roman"/>
              </a:rPr>
              <a:t>1</a:t>
            </a:r>
            <a:r>
              <a:rPr dirty="0" sz="2050" spc="-10">
                <a:latin typeface="Cambria"/>
                <a:cs typeface="Cambria"/>
              </a:rPr>
              <a:t>,</a:t>
            </a:r>
            <a:r>
              <a:rPr dirty="0" sz="2050" spc="-10" i="1">
                <a:latin typeface="Times New Roman"/>
                <a:cs typeface="Times New Roman"/>
              </a:rPr>
              <a:t>−</a:t>
            </a:r>
            <a:r>
              <a:rPr dirty="0" sz="2050" spc="-10">
                <a:latin typeface="Times New Roman"/>
                <a:cs typeface="Times New Roman"/>
              </a:rPr>
              <a:t>2</a:t>
            </a:r>
            <a:endParaRPr sz="20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17219" y="889022"/>
            <a:ext cx="8472170" cy="403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14300">
              <a:lnSpc>
                <a:spcPct val="100000"/>
              </a:lnSpc>
              <a:spcBef>
                <a:spcPts val="95"/>
              </a:spcBef>
              <a:tabLst>
                <a:tab pos="382397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7.2.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SCHR</a:t>
            </a:r>
            <a:r>
              <a:rPr dirty="0" sz="1200" spc="-675">
                <a:latin typeface="Times New Roman"/>
                <a:cs typeface="Times New Roman"/>
              </a:rPr>
              <a:t>O</a:t>
            </a:r>
            <a:r>
              <a:rPr dirty="0" baseline="13888" sz="1800" spc="60">
                <a:latin typeface="Times New Roman"/>
                <a:cs typeface="Times New Roman"/>
              </a:rPr>
              <a:t>¨</a:t>
            </a:r>
            <a:r>
              <a:rPr dirty="0" baseline="13888" sz="1800" spc="-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DINGER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EQUATION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THREE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DIMENSIONS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40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14300" marR="120014">
              <a:lnSpc>
                <a:spcPct val="106700"/>
              </a:lnSpc>
            </a:pPr>
            <a:r>
              <a:rPr dirty="0" sz="1400">
                <a:latin typeface="Times New Roman"/>
                <a:cs typeface="Times New Roman"/>
              </a:rPr>
              <a:t>Which</a:t>
            </a:r>
            <a:r>
              <a:rPr dirty="0" sz="1400" spc="3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35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3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following</a:t>
            </a:r>
            <a:r>
              <a:rPr dirty="0" sz="1400" spc="34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are</a:t>
            </a:r>
            <a:r>
              <a:rPr dirty="0" sz="1400" spc="3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possible</a:t>
            </a:r>
            <a:r>
              <a:rPr dirty="0" sz="1400" spc="3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wavefunctions</a:t>
            </a:r>
            <a:r>
              <a:rPr dirty="0" sz="1400" spc="3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34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3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particle</a:t>
            </a:r>
            <a:r>
              <a:rPr dirty="0" sz="1400" spc="3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35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3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3D</a:t>
            </a:r>
            <a:r>
              <a:rPr dirty="0" sz="1400" spc="3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cubical</a:t>
            </a:r>
            <a:r>
              <a:rPr dirty="0" sz="1400" spc="3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box</a:t>
            </a:r>
            <a:r>
              <a:rPr dirty="0" sz="1400" spc="3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3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side</a:t>
            </a:r>
            <a:r>
              <a:rPr dirty="0" sz="1400" spc="34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length</a:t>
            </a:r>
            <a:r>
              <a:rPr dirty="0" sz="1400" spc="370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Cambria"/>
                <a:cs typeface="Cambria"/>
              </a:rPr>
              <a:t>L</a:t>
            </a:r>
            <a:r>
              <a:rPr dirty="0" sz="1400" spc="95">
                <a:latin typeface="Times New Roman"/>
                <a:cs typeface="Times New Roman"/>
              </a:rPr>
              <a:t>? </a:t>
            </a:r>
            <a:r>
              <a:rPr dirty="0" sz="1400">
                <a:latin typeface="Times New Roman"/>
                <a:cs typeface="Times New Roman"/>
              </a:rPr>
              <a:t>Choose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all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apply.</a:t>
            </a:r>
            <a:r>
              <a:rPr dirty="0" sz="1400" spc="3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(Assume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constants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175">
                <a:latin typeface="Cambria"/>
                <a:cs typeface="Cambria"/>
              </a:rPr>
              <a:t>A</a:t>
            </a:r>
            <a:r>
              <a:rPr dirty="0" sz="1400" spc="250">
                <a:latin typeface="Cambria"/>
                <a:cs typeface="Cambria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210">
                <a:latin typeface="Cambria"/>
                <a:cs typeface="Cambria"/>
              </a:rPr>
              <a:t>B</a:t>
            </a:r>
            <a:r>
              <a:rPr dirty="0" sz="1400" spc="340">
                <a:latin typeface="Cambria"/>
                <a:cs typeface="Cambria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are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chosen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normalize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functions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correctly.)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400">
              <a:latin typeface="Times New Roman"/>
              <a:cs typeface="Times New Roman"/>
            </a:endParaRPr>
          </a:p>
          <a:p>
            <a:pPr marL="485140" indent="-257175">
              <a:lnSpc>
                <a:spcPct val="100000"/>
              </a:lnSpc>
              <a:buFont typeface="Times New Roman"/>
              <a:buAutoNum type="alphaUcPeriod"/>
              <a:tabLst>
                <a:tab pos="485140" algn="l"/>
              </a:tabLst>
            </a:pPr>
            <a:r>
              <a:rPr dirty="0" sz="1400" spc="60">
                <a:latin typeface="Cambria"/>
                <a:cs typeface="Cambria"/>
              </a:rPr>
              <a:t>ψ</a:t>
            </a:r>
            <a:r>
              <a:rPr dirty="0" sz="1400" spc="60">
                <a:latin typeface="Times New Roman"/>
                <a:cs typeface="Times New Roman"/>
              </a:rPr>
              <a:t>(</a:t>
            </a:r>
            <a:r>
              <a:rPr dirty="0" sz="1400" spc="60">
                <a:latin typeface="Cambria"/>
                <a:cs typeface="Cambria"/>
              </a:rPr>
              <a:t>x,</a:t>
            </a:r>
            <a:r>
              <a:rPr dirty="0" sz="1400" spc="-60">
                <a:latin typeface="Cambria"/>
                <a:cs typeface="Cambria"/>
              </a:rPr>
              <a:t> </a:t>
            </a:r>
            <a:r>
              <a:rPr dirty="0" sz="1400" spc="60">
                <a:latin typeface="Cambria"/>
                <a:cs typeface="Cambria"/>
              </a:rPr>
              <a:t>y,</a:t>
            </a:r>
            <a:r>
              <a:rPr dirty="0" sz="1400" spc="-60">
                <a:latin typeface="Cambria"/>
                <a:cs typeface="Cambria"/>
              </a:rPr>
              <a:t> </a:t>
            </a:r>
            <a:r>
              <a:rPr dirty="0" sz="1400" spc="75">
                <a:latin typeface="Cambria"/>
                <a:cs typeface="Cambria"/>
              </a:rPr>
              <a:t>z</a:t>
            </a:r>
            <a:r>
              <a:rPr dirty="0" sz="1400" spc="75">
                <a:latin typeface="Times New Roman"/>
                <a:cs typeface="Times New Roman"/>
              </a:rPr>
              <a:t>)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=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175">
                <a:latin typeface="Cambria"/>
                <a:cs typeface="Cambria"/>
              </a:rPr>
              <a:t>A</a:t>
            </a:r>
            <a:r>
              <a:rPr dirty="0" sz="1400" spc="-60">
                <a:latin typeface="Cambria"/>
                <a:cs typeface="Cambria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sin(</a:t>
            </a:r>
            <a:r>
              <a:rPr dirty="0" sz="1400" spc="60">
                <a:latin typeface="Cambria"/>
                <a:cs typeface="Cambria"/>
              </a:rPr>
              <a:t>πx/L</a:t>
            </a:r>
            <a:r>
              <a:rPr dirty="0" sz="1400" spc="60">
                <a:latin typeface="Times New Roman"/>
                <a:cs typeface="Times New Roman"/>
              </a:rPr>
              <a:t>)</a:t>
            </a:r>
            <a:r>
              <a:rPr dirty="0" sz="1400" spc="-10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sin(</a:t>
            </a:r>
            <a:r>
              <a:rPr dirty="0" sz="1400" spc="50">
                <a:latin typeface="Cambria"/>
                <a:cs typeface="Cambria"/>
              </a:rPr>
              <a:t>πy/L</a:t>
            </a:r>
            <a:r>
              <a:rPr dirty="0" sz="1400" spc="50">
                <a:latin typeface="Times New Roman"/>
                <a:cs typeface="Times New Roman"/>
              </a:rPr>
              <a:t>)</a:t>
            </a:r>
            <a:r>
              <a:rPr dirty="0" sz="1400" spc="-100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sin(</a:t>
            </a:r>
            <a:r>
              <a:rPr dirty="0" sz="1400" spc="45">
                <a:latin typeface="Cambria"/>
                <a:cs typeface="Cambria"/>
              </a:rPr>
              <a:t>πz/L</a:t>
            </a:r>
            <a:r>
              <a:rPr dirty="0" sz="1400" spc="45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485140" indent="-249554">
              <a:lnSpc>
                <a:spcPct val="100000"/>
              </a:lnSpc>
              <a:spcBef>
                <a:spcPts val="1110"/>
              </a:spcBef>
              <a:buFont typeface="Times New Roman"/>
              <a:buAutoNum type="alphaUcPeriod"/>
              <a:tabLst>
                <a:tab pos="485140" algn="l"/>
              </a:tabLst>
            </a:pPr>
            <a:r>
              <a:rPr dirty="0" sz="1400" spc="60">
                <a:latin typeface="Cambria"/>
                <a:cs typeface="Cambria"/>
              </a:rPr>
              <a:t>ψ</a:t>
            </a:r>
            <a:r>
              <a:rPr dirty="0" sz="1400" spc="60">
                <a:latin typeface="Times New Roman"/>
                <a:cs typeface="Times New Roman"/>
              </a:rPr>
              <a:t>(</a:t>
            </a:r>
            <a:r>
              <a:rPr dirty="0" sz="1400" spc="60">
                <a:latin typeface="Cambria"/>
                <a:cs typeface="Cambria"/>
              </a:rPr>
              <a:t>x,</a:t>
            </a:r>
            <a:r>
              <a:rPr dirty="0" sz="1400" spc="-60">
                <a:latin typeface="Cambria"/>
                <a:cs typeface="Cambria"/>
              </a:rPr>
              <a:t> </a:t>
            </a:r>
            <a:r>
              <a:rPr dirty="0" sz="1400" spc="60">
                <a:latin typeface="Cambria"/>
                <a:cs typeface="Cambria"/>
              </a:rPr>
              <a:t>y,</a:t>
            </a:r>
            <a:r>
              <a:rPr dirty="0" sz="1400" spc="-55">
                <a:latin typeface="Cambria"/>
                <a:cs typeface="Cambria"/>
              </a:rPr>
              <a:t> </a:t>
            </a:r>
            <a:r>
              <a:rPr dirty="0" sz="1400" spc="75">
                <a:latin typeface="Cambria"/>
                <a:cs typeface="Cambria"/>
              </a:rPr>
              <a:t>z</a:t>
            </a:r>
            <a:r>
              <a:rPr dirty="0" sz="1400" spc="75">
                <a:latin typeface="Times New Roman"/>
                <a:cs typeface="Times New Roman"/>
              </a:rPr>
              <a:t>) </a:t>
            </a:r>
            <a:r>
              <a:rPr dirty="0" sz="1400" spc="295">
                <a:latin typeface="Times New Roman"/>
                <a:cs typeface="Times New Roman"/>
              </a:rPr>
              <a:t>=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 spc="175">
                <a:latin typeface="Cambria"/>
                <a:cs typeface="Cambria"/>
              </a:rPr>
              <a:t>A</a:t>
            </a:r>
            <a:r>
              <a:rPr dirty="0" sz="1400" spc="-55">
                <a:latin typeface="Cambria"/>
                <a:cs typeface="Cambria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sin(</a:t>
            </a:r>
            <a:r>
              <a:rPr dirty="0" sz="1400" spc="60">
                <a:latin typeface="Cambria"/>
                <a:cs typeface="Cambria"/>
              </a:rPr>
              <a:t>πx/L</a:t>
            </a:r>
            <a:r>
              <a:rPr dirty="0" sz="1400" spc="60">
                <a:latin typeface="Times New Roman"/>
                <a:cs typeface="Times New Roman"/>
              </a:rPr>
              <a:t>)</a:t>
            </a:r>
            <a:r>
              <a:rPr dirty="0" sz="1400" spc="-9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sin(</a:t>
            </a:r>
            <a:r>
              <a:rPr dirty="0" sz="1400" spc="50">
                <a:latin typeface="Cambria"/>
                <a:cs typeface="Cambria"/>
              </a:rPr>
              <a:t>πy/L</a:t>
            </a:r>
            <a:r>
              <a:rPr dirty="0" sz="1400" spc="50">
                <a:latin typeface="Times New Roman"/>
                <a:cs typeface="Times New Roman"/>
              </a:rPr>
              <a:t>)</a:t>
            </a:r>
            <a:r>
              <a:rPr dirty="0" sz="1400" spc="-9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sin(</a:t>
            </a:r>
            <a:r>
              <a:rPr dirty="0" sz="1400" spc="55">
                <a:latin typeface="Cambria"/>
                <a:cs typeface="Cambria"/>
              </a:rPr>
              <a:t>πz/L</a:t>
            </a:r>
            <a:r>
              <a:rPr dirty="0" sz="1400" spc="55">
                <a:latin typeface="Times New Roman"/>
                <a:cs typeface="Times New Roman"/>
              </a:rPr>
              <a:t>)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+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210">
                <a:latin typeface="Cambria"/>
                <a:cs typeface="Cambria"/>
              </a:rPr>
              <a:t>B</a:t>
            </a:r>
            <a:r>
              <a:rPr dirty="0" sz="1400" spc="20">
                <a:latin typeface="Cambria"/>
                <a:cs typeface="Cambria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sin(</a:t>
            </a:r>
            <a:r>
              <a:rPr dirty="0" sz="1400" spc="60">
                <a:latin typeface="Cambria"/>
                <a:cs typeface="Cambria"/>
              </a:rPr>
              <a:t>πx/L</a:t>
            </a:r>
            <a:r>
              <a:rPr dirty="0" sz="1400" spc="60">
                <a:latin typeface="Times New Roman"/>
                <a:cs typeface="Times New Roman"/>
              </a:rPr>
              <a:t>)</a:t>
            </a:r>
            <a:r>
              <a:rPr dirty="0" sz="1400" spc="-95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sin(2</a:t>
            </a:r>
            <a:r>
              <a:rPr dirty="0" sz="1400" spc="45">
                <a:latin typeface="Cambria"/>
                <a:cs typeface="Cambria"/>
              </a:rPr>
              <a:t>πy/L</a:t>
            </a:r>
            <a:r>
              <a:rPr dirty="0" sz="1400" spc="45">
                <a:latin typeface="Times New Roman"/>
                <a:cs typeface="Times New Roman"/>
              </a:rPr>
              <a:t>)</a:t>
            </a:r>
            <a:r>
              <a:rPr dirty="0" sz="1400" spc="-100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sin(</a:t>
            </a:r>
            <a:r>
              <a:rPr dirty="0" sz="1400" spc="45">
                <a:latin typeface="Cambria"/>
                <a:cs typeface="Cambria"/>
              </a:rPr>
              <a:t>πz/L</a:t>
            </a:r>
            <a:r>
              <a:rPr dirty="0" sz="1400" spc="45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485140" indent="-252095">
              <a:lnSpc>
                <a:spcPct val="100000"/>
              </a:lnSpc>
              <a:spcBef>
                <a:spcPts val="1110"/>
              </a:spcBef>
              <a:buFont typeface="Times New Roman"/>
              <a:buAutoNum type="alphaUcPeriod"/>
              <a:tabLst>
                <a:tab pos="485140" algn="l"/>
              </a:tabLst>
            </a:pPr>
            <a:r>
              <a:rPr dirty="0" sz="1400" spc="60">
                <a:latin typeface="Cambria"/>
                <a:cs typeface="Cambria"/>
              </a:rPr>
              <a:t>ψ</a:t>
            </a:r>
            <a:r>
              <a:rPr dirty="0" sz="1400" spc="60">
                <a:latin typeface="Times New Roman"/>
                <a:cs typeface="Times New Roman"/>
              </a:rPr>
              <a:t>(</a:t>
            </a:r>
            <a:r>
              <a:rPr dirty="0" sz="1400" spc="60">
                <a:latin typeface="Cambria"/>
                <a:cs typeface="Cambria"/>
              </a:rPr>
              <a:t>x,</a:t>
            </a:r>
            <a:r>
              <a:rPr dirty="0" sz="1400" spc="-60">
                <a:latin typeface="Cambria"/>
                <a:cs typeface="Cambria"/>
              </a:rPr>
              <a:t> </a:t>
            </a:r>
            <a:r>
              <a:rPr dirty="0" sz="1400" spc="60">
                <a:latin typeface="Cambria"/>
                <a:cs typeface="Cambria"/>
              </a:rPr>
              <a:t>y,</a:t>
            </a:r>
            <a:r>
              <a:rPr dirty="0" sz="1400" spc="-60">
                <a:latin typeface="Cambria"/>
                <a:cs typeface="Cambria"/>
              </a:rPr>
              <a:t> </a:t>
            </a:r>
            <a:r>
              <a:rPr dirty="0" sz="1400" spc="75">
                <a:latin typeface="Cambria"/>
                <a:cs typeface="Cambria"/>
              </a:rPr>
              <a:t>z</a:t>
            </a:r>
            <a:r>
              <a:rPr dirty="0" sz="1400" spc="75">
                <a:latin typeface="Times New Roman"/>
                <a:cs typeface="Times New Roman"/>
              </a:rPr>
              <a:t>)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=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175">
                <a:latin typeface="Cambria"/>
                <a:cs typeface="Cambria"/>
              </a:rPr>
              <a:t>A</a:t>
            </a:r>
            <a:r>
              <a:rPr dirty="0" sz="1400" spc="-60">
                <a:latin typeface="Cambria"/>
                <a:cs typeface="Cambria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sin(</a:t>
            </a:r>
            <a:r>
              <a:rPr dirty="0" sz="1400" spc="60">
                <a:latin typeface="Cambria"/>
                <a:cs typeface="Cambria"/>
              </a:rPr>
              <a:t>πx/L</a:t>
            </a:r>
            <a:r>
              <a:rPr dirty="0" sz="1400" spc="60">
                <a:latin typeface="Times New Roman"/>
                <a:cs typeface="Times New Roman"/>
              </a:rPr>
              <a:t>)</a:t>
            </a:r>
            <a:r>
              <a:rPr dirty="0" sz="1400" spc="-10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sin(</a:t>
            </a:r>
            <a:r>
              <a:rPr dirty="0" sz="1400" spc="50">
                <a:latin typeface="Cambria"/>
                <a:cs typeface="Cambria"/>
              </a:rPr>
              <a:t>πy/L</a:t>
            </a:r>
            <a:r>
              <a:rPr dirty="0" sz="1400" spc="50">
                <a:latin typeface="Times New Roman"/>
                <a:cs typeface="Times New Roman"/>
              </a:rPr>
              <a:t>)</a:t>
            </a:r>
            <a:r>
              <a:rPr dirty="0" sz="1400" spc="-10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cos(</a:t>
            </a:r>
            <a:r>
              <a:rPr dirty="0" sz="1400" spc="-10">
                <a:latin typeface="Cambria"/>
                <a:cs typeface="Cambria"/>
              </a:rPr>
              <a:t>πz/L</a:t>
            </a:r>
            <a:r>
              <a:rPr dirty="0" sz="1400" spc="-1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485140" indent="-259715">
              <a:lnSpc>
                <a:spcPct val="100000"/>
              </a:lnSpc>
              <a:spcBef>
                <a:spcPts val="1110"/>
              </a:spcBef>
              <a:buFont typeface="Times New Roman"/>
              <a:buAutoNum type="alphaUcPeriod"/>
              <a:tabLst>
                <a:tab pos="485140" algn="l"/>
              </a:tabLst>
            </a:pPr>
            <a:r>
              <a:rPr dirty="0" sz="1400" spc="60">
                <a:latin typeface="Cambria"/>
                <a:cs typeface="Cambria"/>
              </a:rPr>
              <a:t>ψ</a:t>
            </a:r>
            <a:r>
              <a:rPr dirty="0" sz="1400" spc="60">
                <a:latin typeface="Times New Roman"/>
                <a:cs typeface="Times New Roman"/>
              </a:rPr>
              <a:t>(</a:t>
            </a:r>
            <a:r>
              <a:rPr dirty="0" sz="1400" spc="60">
                <a:latin typeface="Cambria"/>
                <a:cs typeface="Cambria"/>
              </a:rPr>
              <a:t>x,</a:t>
            </a:r>
            <a:r>
              <a:rPr dirty="0" sz="1400" spc="-60">
                <a:latin typeface="Cambria"/>
                <a:cs typeface="Cambria"/>
              </a:rPr>
              <a:t> </a:t>
            </a:r>
            <a:r>
              <a:rPr dirty="0" sz="1400" spc="60">
                <a:latin typeface="Cambria"/>
                <a:cs typeface="Cambria"/>
              </a:rPr>
              <a:t>y,</a:t>
            </a:r>
            <a:r>
              <a:rPr dirty="0" sz="1400" spc="-60">
                <a:latin typeface="Cambria"/>
                <a:cs typeface="Cambria"/>
              </a:rPr>
              <a:t> </a:t>
            </a:r>
            <a:r>
              <a:rPr dirty="0" sz="1400" spc="75">
                <a:latin typeface="Cambria"/>
                <a:cs typeface="Cambria"/>
              </a:rPr>
              <a:t>z</a:t>
            </a:r>
            <a:r>
              <a:rPr dirty="0" sz="1400" spc="75">
                <a:latin typeface="Times New Roman"/>
                <a:cs typeface="Times New Roman"/>
              </a:rPr>
              <a:t>)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=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175">
                <a:latin typeface="Cambria"/>
                <a:cs typeface="Cambria"/>
              </a:rPr>
              <a:t>A</a:t>
            </a:r>
            <a:r>
              <a:rPr dirty="0" sz="1400" spc="-60">
                <a:latin typeface="Cambria"/>
                <a:cs typeface="Cambria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sin(</a:t>
            </a:r>
            <a:r>
              <a:rPr dirty="0" sz="1400" spc="60">
                <a:latin typeface="Cambria"/>
                <a:cs typeface="Cambria"/>
              </a:rPr>
              <a:t>πx/L</a:t>
            </a:r>
            <a:r>
              <a:rPr dirty="0" sz="1400" spc="60">
                <a:latin typeface="Times New Roman"/>
                <a:cs typeface="Times New Roman"/>
              </a:rPr>
              <a:t>)</a:t>
            </a:r>
            <a:r>
              <a:rPr dirty="0" sz="1400" spc="-10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sin(</a:t>
            </a:r>
            <a:r>
              <a:rPr dirty="0" sz="1400" spc="50">
                <a:latin typeface="Cambria"/>
                <a:cs typeface="Cambria"/>
              </a:rPr>
              <a:t>πy/L</a:t>
            </a:r>
            <a:r>
              <a:rPr dirty="0" sz="1400" spc="50">
                <a:latin typeface="Times New Roman"/>
                <a:cs typeface="Times New Roman"/>
              </a:rPr>
              <a:t>)</a:t>
            </a:r>
            <a:r>
              <a:rPr dirty="0" sz="1400" spc="50">
                <a:latin typeface="Cambria"/>
                <a:cs typeface="Cambria"/>
              </a:rPr>
              <a:t>z</a:t>
            </a:r>
            <a:r>
              <a:rPr dirty="0" sz="1400" spc="50">
                <a:latin typeface="Times New Roman"/>
                <a:cs typeface="Times New Roman"/>
              </a:rPr>
              <a:t>(</a:t>
            </a:r>
            <a:r>
              <a:rPr dirty="0" sz="1400" spc="50">
                <a:latin typeface="Cambria"/>
                <a:cs typeface="Cambria"/>
              </a:rPr>
              <a:t>z</a:t>
            </a:r>
            <a:r>
              <a:rPr dirty="0" sz="1400" spc="95">
                <a:latin typeface="Cambria"/>
                <a:cs typeface="Cambria"/>
              </a:rPr>
              <a:t> </a:t>
            </a:r>
            <a:r>
              <a:rPr dirty="0" sz="1400" spc="160" i="1">
                <a:latin typeface="Times New Roman"/>
                <a:cs typeface="Times New Roman"/>
              </a:rPr>
              <a:t>−</a:t>
            </a:r>
            <a:r>
              <a:rPr dirty="0" sz="1400" spc="-25" i="1">
                <a:latin typeface="Times New Roman"/>
                <a:cs typeface="Times New Roman"/>
              </a:rPr>
              <a:t> </a:t>
            </a:r>
            <a:r>
              <a:rPr dirty="0" sz="1400" spc="105">
                <a:latin typeface="Cambria"/>
                <a:cs typeface="Cambria"/>
              </a:rPr>
              <a:t>L</a:t>
            </a:r>
            <a:r>
              <a:rPr dirty="0" sz="1400" spc="105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80"/>
              </a:spcBef>
            </a:pPr>
            <a:endParaRPr sz="1400">
              <a:latin typeface="Times New Roman"/>
              <a:cs typeface="Times New Roman"/>
            </a:endParaRPr>
          </a:p>
          <a:p>
            <a:pPr algn="just" marL="113664" marR="120014" indent="-11430">
              <a:lnSpc>
                <a:spcPct val="106700"/>
              </a:lnSpc>
            </a:pPr>
            <a:r>
              <a:rPr dirty="0" sz="1400" b="1">
                <a:latin typeface="Georgia"/>
                <a:cs typeface="Georgia"/>
              </a:rPr>
              <a:t>Solution:</a:t>
            </a:r>
            <a:r>
              <a:rPr dirty="0" sz="1400" spc="350" b="1">
                <a:latin typeface="Georgia"/>
                <a:cs typeface="Georgia"/>
              </a:rPr>
              <a:t>  </a:t>
            </a:r>
            <a:r>
              <a:rPr dirty="0" sz="1400" spc="85">
                <a:latin typeface="Times New Roman"/>
                <a:cs typeface="Times New Roman"/>
              </a:rPr>
              <a:t>Parts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A,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B,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D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all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match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boundary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conditions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are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therefore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possible.</a:t>
            </a:r>
            <a:r>
              <a:rPr dirty="0" sz="1400" spc="330">
                <a:latin typeface="Times New Roman"/>
                <a:cs typeface="Times New Roman"/>
              </a:rPr>
              <a:t> </a:t>
            </a:r>
            <a:r>
              <a:rPr dirty="0" sz="1400" spc="110">
                <a:latin typeface="Times New Roman"/>
                <a:cs typeface="Times New Roman"/>
              </a:rPr>
              <a:t>Part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C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does </a:t>
            </a:r>
            <a:r>
              <a:rPr dirty="0" sz="1400" spc="75">
                <a:latin typeface="Times New Roman"/>
                <a:cs typeface="Times New Roman"/>
              </a:rPr>
              <a:t>not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go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zero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at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Cambria"/>
                <a:cs typeface="Cambria"/>
              </a:rPr>
              <a:t>z</a:t>
            </a:r>
            <a:r>
              <a:rPr dirty="0" sz="1400" spc="165">
                <a:latin typeface="Cambria"/>
                <a:cs typeface="Cambria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=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0,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so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it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not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possible.</a:t>
            </a:r>
            <a:endParaRPr sz="1400">
              <a:latin typeface="Times New Roman"/>
              <a:cs typeface="Times New Roman"/>
            </a:endParaRPr>
          </a:p>
          <a:p>
            <a:pPr algn="just" marL="113664" marR="118110">
              <a:lnSpc>
                <a:spcPct val="106700"/>
              </a:lnSpc>
              <a:spcBef>
                <a:spcPts val="600"/>
              </a:spcBef>
            </a:pPr>
            <a:r>
              <a:rPr dirty="0" sz="1400">
                <a:latin typeface="Times New Roman"/>
                <a:cs typeface="Times New Roman"/>
              </a:rPr>
              <a:t>Recall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particle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doesn’t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have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be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eigenstate.</a:t>
            </a:r>
            <a:r>
              <a:rPr dirty="0" sz="1400" spc="145">
                <a:latin typeface="Times New Roman"/>
                <a:cs typeface="Times New Roman"/>
              </a:rPr>
              <a:t>  </a:t>
            </a:r>
            <a:r>
              <a:rPr dirty="0" sz="1400" spc="90">
                <a:latin typeface="Times New Roman"/>
                <a:cs typeface="Times New Roman"/>
              </a:rPr>
              <a:t>But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any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valid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state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can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be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written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Times New Roman"/>
                <a:cs typeface="Times New Roman"/>
              </a:rPr>
              <a:t>as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sum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eigenstates.</a:t>
            </a:r>
            <a:r>
              <a:rPr dirty="0" sz="1400" spc="16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So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even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though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it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doesn’t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look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like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it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you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are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guaranteed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 spc="80">
                <a:latin typeface="Times New Roman"/>
                <a:cs typeface="Times New Roman"/>
              </a:rPr>
              <a:t>(d)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can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 spc="30">
                <a:latin typeface="Times New Roman"/>
                <a:cs typeface="Times New Roman"/>
              </a:rPr>
              <a:t>be </a:t>
            </a:r>
            <a:r>
              <a:rPr dirty="0" sz="1400" spc="65">
                <a:latin typeface="Times New Roman"/>
                <a:cs typeface="Times New Roman"/>
              </a:rPr>
              <a:t>written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as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sum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those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sine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wave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functions.</a:t>
            </a:r>
            <a:r>
              <a:rPr dirty="0" sz="1400" spc="120">
                <a:latin typeface="Times New Roman"/>
                <a:cs typeface="Times New Roman"/>
              </a:rPr>
              <a:t>  </a:t>
            </a:r>
            <a:r>
              <a:rPr dirty="0" sz="1400" spc="75">
                <a:latin typeface="Times New Roman"/>
                <a:cs typeface="Times New Roman"/>
              </a:rPr>
              <a:t>(The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method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doing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that,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which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you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may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or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may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not </a:t>
            </a:r>
            <a:r>
              <a:rPr dirty="0" sz="1400">
                <a:latin typeface="Times New Roman"/>
                <a:cs typeface="Times New Roman"/>
              </a:rPr>
              <a:t>have</a:t>
            </a:r>
            <a:r>
              <a:rPr dirty="0" sz="1400" spc="3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encountered</a:t>
            </a:r>
            <a:r>
              <a:rPr dirty="0" sz="1400" spc="3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yet,</a:t>
            </a:r>
            <a:r>
              <a:rPr dirty="0" sz="1400" spc="3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3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called</a:t>
            </a:r>
            <a:r>
              <a:rPr dirty="0" sz="1400" spc="3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“Fourier</a:t>
            </a:r>
            <a:r>
              <a:rPr dirty="0" sz="1400" spc="31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series.”)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6477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36118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7.3.</a:t>
            </a:r>
            <a:r>
              <a:rPr dirty="0" sz="1200" spc="29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MATH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INTERLUDE: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SPHERICAL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COORDINATES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572770" algn="l"/>
              </a:tabLst>
            </a:pPr>
            <a:r>
              <a:rPr dirty="0" sz="1700" spc="-25" b="1">
                <a:latin typeface="Georgia"/>
                <a:cs typeface="Georgia"/>
              </a:rPr>
              <a:t>7.3</a:t>
            </a:r>
            <a:r>
              <a:rPr dirty="0" sz="1700" b="1">
                <a:latin typeface="Georgia"/>
                <a:cs typeface="Georgia"/>
              </a:rPr>
              <a:t>	Math</a:t>
            </a:r>
            <a:r>
              <a:rPr dirty="0" sz="1700" spc="80" b="1">
                <a:latin typeface="Georgia"/>
                <a:cs typeface="Georgia"/>
              </a:rPr>
              <a:t> </a:t>
            </a:r>
            <a:r>
              <a:rPr dirty="0" sz="1700" spc="-45" b="1">
                <a:latin typeface="Georgia"/>
                <a:cs typeface="Georgia"/>
              </a:rPr>
              <a:t>Interlude:</a:t>
            </a:r>
            <a:r>
              <a:rPr dirty="0" sz="1700" spc="260" b="1">
                <a:latin typeface="Georgia"/>
                <a:cs typeface="Georgia"/>
              </a:rPr>
              <a:t> </a:t>
            </a:r>
            <a:r>
              <a:rPr dirty="0" sz="1700" spc="-45" b="1">
                <a:latin typeface="Georgia"/>
                <a:cs typeface="Georgia"/>
              </a:rPr>
              <a:t>Spherical</a:t>
            </a:r>
            <a:r>
              <a:rPr dirty="0" sz="1700" spc="80" b="1">
                <a:latin typeface="Georgia"/>
                <a:cs typeface="Georgia"/>
              </a:rPr>
              <a:t> </a:t>
            </a:r>
            <a:r>
              <a:rPr dirty="0" sz="1700" spc="-10" b="1">
                <a:latin typeface="Georgia"/>
                <a:cs typeface="Georgia"/>
              </a:rPr>
              <a:t>Coordinates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6054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7.3.</a:t>
            </a:r>
            <a:r>
              <a:rPr dirty="0" sz="1200" spc="28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MATH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INTERLUDE: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SPHERICAL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COORDINATES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781494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4931410" algn="l"/>
              </a:tabLst>
            </a:pPr>
            <a:r>
              <a:rPr dirty="0"/>
              <a:t>Can</a:t>
            </a:r>
            <a:r>
              <a:rPr dirty="0" spc="75"/>
              <a:t> </a:t>
            </a:r>
            <a:r>
              <a:rPr dirty="0" spc="70">
                <a:latin typeface="Cambria"/>
                <a:cs typeface="Cambria"/>
              </a:rPr>
              <a:t>r</a:t>
            </a:r>
            <a:r>
              <a:rPr dirty="0" spc="210">
                <a:latin typeface="Cambria"/>
                <a:cs typeface="Cambria"/>
              </a:rPr>
              <a:t> </a:t>
            </a:r>
            <a:r>
              <a:rPr dirty="0"/>
              <a:t>ever</a:t>
            </a:r>
            <a:r>
              <a:rPr dirty="0" spc="85"/>
              <a:t> </a:t>
            </a:r>
            <a:r>
              <a:rPr dirty="0"/>
              <a:t>be</a:t>
            </a:r>
            <a:r>
              <a:rPr dirty="0" spc="85"/>
              <a:t> </a:t>
            </a:r>
            <a:r>
              <a:rPr dirty="0" spc="-10"/>
              <a:t>less</a:t>
            </a:r>
            <a:r>
              <a:rPr dirty="0" spc="80"/>
              <a:t> </a:t>
            </a:r>
            <a:r>
              <a:rPr dirty="0" spc="70"/>
              <a:t>than</a:t>
            </a:r>
            <a:r>
              <a:rPr dirty="0" spc="75"/>
              <a:t> </a:t>
            </a:r>
            <a:r>
              <a:rPr dirty="0" spc="190">
                <a:latin typeface="Cambria"/>
                <a:cs typeface="Cambria"/>
              </a:rPr>
              <a:t>x</a:t>
            </a:r>
            <a:r>
              <a:rPr dirty="0" spc="155">
                <a:latin typeface="Cambria"/>
                <a:cs typeface="Cambria"/>
              </a:rPr>
              <a:t> </a:t>
            </a:r>
            <a:r>
              <a:rPr dirty="0"/>
              <a:t>for</a:t>
            </a:r>
            <a:r>
              <a:rPr dirty="0" spc="85"/>
              <a:t> </a:t>
            </a:r>
            <a:r>
              <a:rPr dirty="0"/>
              <a:t>a</a:t>
            </a:r>
            <a:r>
              <a:rPr dirty="0" spc="85"/>
              <a:t> </a:t>
            </a:r>
            <a:r>
              <a:rPr dirty="0" spc="-10"/>
              <a:t>point?</a:t>
            </a:r>
            <a:r>
              <a:rPr dirty="0"/>
              <a:t>	(Assume</a:t>
            </a:r>
            <a:r>
              <a:rPr dirty="0" spc="35"/>
              <a:t> </a:t>
            </a:r>
            <a:r>
              <a:rPr dirty="0" spc="70">
                <a:latin typeface="Cambria"/>
                <a:cs typeface="Cambria"/>
              </a:rPr>
              <a:t>r</a:t>
            </a:r>
            <a:r>
              <a:rPr dirty="0" spc="165">
                <a:latin typeface="Cambria"/>
                <a:cs typeface="Cambria"/>
              </a:rPr>
              <a:t> </a:t>
            </a:r>
            <a:r>
              <a:rPr dirty="0"/>
              <a:t>is</a:t>
            </a:r>
            <a:r>
              <a:rPr dirty="0" spc="35"/>
              <a:t> </a:t>
            </a:r>
            <a:r>
              <a:rPr dirty="0" spc="-10"/>
              <a:t>positive.)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6054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7.3.</a:t>
            </a:r>
            <a:r>
              <a:rPr dirty="0" sz="1200" spc="28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MATH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INTERLUDE: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SPHERICAL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COORDINATES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707758" y="1021745"/>
            <a:ext cx="7825740" cy="1189990"/>
          </a:xfrm>
          <a:prstGeom prst="rect">
            <a:avLst/>
          </a:prstGeom>
        </p:spPr>
        <p:txBody>
          <a:bodyPr wrap="square" lIns="0" tIns="220345" rIns="0" bIns="0" rtlCol="0" vert="horz">
            <a:spAutoFit/>
          </a:bodyPr>
          <a:lstStyle/>
          <a:p>
            <a:pPr marL="23495">
              <a:lnSpc>
                <a:spcPct val="100000"/>
              </a:lnSpc>
              <a:spcBef>
                <a:spcPts val="1735"/>
              </a:spcBef>
              <a:tabLst>
                <a:tab pos="4942840" algn="l"/>
              </a:tabLst>
            </a:pP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Cambria"/>
                <a:cs typeface="Cambria"/>
              </a:rPr>
              <a:t>r</a:t>
            </a:r>
            <a:r>
              <a:rPr dirty="0" sz="2450" spc="210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ever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less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190">
                <a:latin typeface="Cambria"/>
                <a:cs typeface="Cambria"/>
              </a:rPr>
              <a:t>x</a:t>
            </a:r>
            <a:r>
              <a:rPr dirty="0" sz="2450" spc="155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point?</a:t>
            </a:r>
            <a:r>
              <a:rPr dirty="0" sz="2450">
                <a:latin typeface="Times New Roman"/>
                <a:cs typeface="Times New Roman"/>
              </a:rPr>
              <a:t>	(Assume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Cambria"/>
                <a:cs typeface="Cambria"/>
              </a:rPr>
              <a:t>r</a:t>
            </a:r>
            <a:r>
              <a:rPr dirty="0" sz="2450" spc="165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positive.)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45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no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6054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7.3.</a:t>
            </a:r>
            <a:r>
              <a:rPr dirty="0" sz="1200" spc="28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MATH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INTERLUDE: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SPHERICAL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COORDINATES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5634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20"/>
              <a:t>For</a:t>
            </a:r>
            <a:r>
              <a:rPr dirty="0" spc="-95"/>
              <a:t> </a:t>
            </a:r>
            <a:r>
              <a:rPr dirty="0" spc="-25"/>
              <a:t>each</a:t>
            </a:r>
            <a:r>
              <a:rPr dirty="0" spc="-40"/>
              <a:t> </a:t>
            </a:r>
            <a:r>
              <a:rPr dirty="0"/>
              <a:t>Cartesian</a:t>
            </a:r>
            <a:r>
              <a:rPr dirty="0" spc="-45"/>
              <a:t> </a:t>
            </a:r>
            <a:r>
              <a:rPr dirty="0"/>
              <a:t>point</a:t>
            </a:r>
            <a:r>
              <a:rPr dirty="0" spc="-45"/>
              <a:t> </a:t>
            </a:r>
            <a:r>
              <a:rPr dirty="0" spc="130"/>
              <a:t>(</a:t>
            </a:r>
            <a:r>
              <a:rPr dirty="0" spc="130">
                <a:latin typeface="Cambria"/>
                <a:cs typeface="Cambria"/>
              </a:rPr>
              <a:t>x,</a:t>
            </a:r>
            <a:r>
              <a:rPr dirty="0" spc="-110">
                <a:latin typeface="Cambria"/>
                <a:cs typeface="Cambria"/>
              </a:rPr>
              <a:t> </a:t>
            </a:r>
            <a:r>
              <a:rPr dirty="0" spc="95">
                <a:latin typeface="Cambria"/>
                <a:cs typeface="Cambria"/>
              </a:rPr>
              <a:t>y,</a:t>
            </a:r>
            <a:r>
              <a:rPr dirty="0" spc="-114">
                <a:latin typeface="Cambria"/>
                <a:cs typeface="Cambria"/>
              </a:rPr>
              <a:t> </a:t>
            </a:r>
            <a:r>
              <a:rPr dirty="0" spc="85">
                <a:latin typeface="Cambria"/>
                <a:cs typeface="Cambria"/>
              </a:rPr>
              <a:t>z</a:t>
            </a:r>
            <a:r>
              <a:rPr dirty="0" spc="85"/>
              <a:t>)</a:t>
            </a:r>
            <a:r>
              <a:rPr dirty="0" spc="-45"/>
              <a:t> </a:t>
            </a:r>
            <a:r>
              <a:rPr dirty="0" spc="-40"/>
              <a:t>below,</a:t>
            </a:r>
            <a:r>
              <a:rPr dirty="0"/>
              <a:t> </a:t>
            </a:r>
            <a:r>
              <a:rPr dirty="0" spc="-75"/>
              <a:t>choose</a:t>
            </a:r>
            <a:r>
              <a:rPr dirty="0" spc="-45"/>
              <a:t> which </a:t>
            </a:r>
            <a:r>
              <a:rPr dirty="0"/>
              <a:t>set</a:t>
            </a:r>
            <a:r>
              <a:rPr dirty="0" spc="-45"/>
              <a:t> </a:t>
            </a:r>
            <a:r>
              <a:rPr dirty="0" spc="-145"/>
              <a:t>of</a:t>
            </a:r>
            <a:r>
              <a:rPr dirty="0" spc="-5"/>
              <a:t> </a:t>
            </a:r>
            <a:r>
              <a:rPr dirty="0" spc="-10"/>
              <a:t>spher- </a:t>
            </a:r>
            <a:r>
              <a:rPr dirty="0"/>
              <a:t>ical</a:t>
            </a:r>
            <a:r>
              <a:rPr dirty="0" spc="-40"/>
              <a:t> </a:t>
            </a:r>
            <a:r>
              <a:rPr dirty="0"/>
              <a:t>coordinates </a:t>
            </a:r>
            <a:r>
              <a:rPr dirty="0" spc="75"/>
              <a:t>(</a:t>
            </a:r>
            <a:r>
              <a:rPr dirty="0" spc="75">
                <a:latin typeface="Cambria"/>
                <a:cs typeface="Cambria"/>
              </a:rPr>
              <a:t>r,</a:t>
            </a:r>
            <a:r>
              <a:rPr dirty="0" spc="-135">
                <a:latin typeface="Cambria"/>
                <a:cs typeface="Cambria"/>
              </a:rPr>
              <a:t> </a:t>
            </a:r>
            <a:r>
              <a:rPr dirty="0">
                <a:latin typeface="Cambria"/>
                <a:cs typeface="Cambria"/>
              </a:rPr>
              <a:t>θ,</a:t>
            </a:r>
            <a:r>
              <a:rPr dirty="0" spc="-135">
                <a:latin typeface="Cambria"/>
                <a:cs typeface="Cambria"/>
              </a:rPr>
              <a:t> </a:t>
            </a:r>
            <a:r>
              <a:rPr dirty="0" spc="-50">
                <a:latin typeface="Cambria"/>
                <a:cs typeface="Cambria"/>
              </a:rPr>
              <a:t>ϕ</a:t>
            </a:r>
            <a:r>
              <a:rPr dirty="0" spc="-50"/>
              <a:t>)</a:t>
            </a:r>
            <a:r>
              <a:rPr dirty="0" spc="5"/>
              <a:t> </a:t>
            </a:r>
            <a:r>
              <a:rPr dirty="0"/>
              <a:t>matches it.</a:t>
            </a:r>
            <a:r>
              <a:rPr dirty="0" spc="305"/>
              <a:t> </a:t>
            </a:r>
            <a:r>
              <a:rPr dirty="0" spc="-70"/>
              <a:t>You</a:t>
            </a:r>
            <a:r>
              <a:rPr dirty="0"/>
              <a:t> should be</a:t>
            </a:r>
            <a:r>
              <a:rPr dirty="0" spc="5"/>
              <a:t> </a:t>
            </a:r>
            <a:r>
              <a:rPr dirty="0"/>
              <a:t>able</a:t>
            </a:r>
            <a:r>
              <a:rPr dirty="0" spc="-5"/>
              <a:t> </a:t>
            </a:r>
            <a:r>
              <a:rPr dirty="0"/>
              <a:t>to</a:t>
            </a:r>
            <a:r>
              <a:rPr dirty="0" spc="5"/>
              <a:t> </a:t>
            </a:r>
            <a:r>
              <a:rPr dirty="0" spc="-10"/>
              <a:t>answer </a:t>
            </a:r>
            <a:r>
              <a:rPr dirty="0"/>
              <a:t>by</a:t>
            </a:r>
            <a:r>
              <a:rPr dirty="0" spc="400"/>
              <a:t> </a:t>
            </a:r>
            <a:r>
              <a:rPr dirty="0"/>
              <a:t>picturing</a:t>
            </a:r>
            <a:r>
              <a:rPr dirty="0" spc="400"/>
              <a:t> </a:t>
            </a:r>
            <a:r>
              <a:rPr dirty="0"/>
              <a:t>where</a:t>
            </a:r>
            <a:r>
              <a:rPr dirty="0" spc="390"/>
              <a:t> </a:t>
            </a:r>
            <a:r>
              <a:rPr dirty="0"/>
              <a:t>each</a:t>
            </a:r>
            <a:r>
              <a:rPr dirty="0" spc="400"/>
              <a:t> </a:t>
            </a:r>
            <a:r>
              <a:rPr dirty="0"/>
              <a:t>point</a:t>
            </a:r>
            <a:r>
              <a:rPr dirty="0" spc="395"/>
              <a:t> </a:t>
            </a:r>
            <a:r>
              <a:rPr dirty="0"/>
              <a:t>is,</a:t>
            </a:r>
            <a:r>
              <a:rPr dirty="0" spc="475"/>
              <a:t> </a:t>
            </a:r>
            <a:r>
              <a:rPr dirty="0"/>
              <a:t>rather</a:t>
            </a:r>
            <a:r>
              <a:rPr dirty="0" spc="395"/>
              <a:t> </a:t>
            </a:r>
            <a:r>
              <a:rPr dirty="0" spc="70"/>
              <a:t>than</a:t>
            </a:r>
            <a:r>
              <a:rPr dirty="0" spc="395"/>
              <a:t> </a:t>
            </a:r>
            <a:r>
              <a:rPr dirty="0"/>
              <a:t>by</a:t>
            </a:r>
            <a:r>
              <a:rPr dirty="0" spc="400"/>
              <a:t> </a:t>
            </a:r>
            <a:r>
              <a:rPr dirty="0"/>
              <a:t>plugging</a:t>
            </a:r>
            <a:r>
              <a:rPr dirty="0" spc="395"/>
              <a:t> </a:t>
            </a:r>
            <a:r>
              <a:rPr dirty="0" spc="-20"/>
              <a:t>into </a:t>
            </a:r>
            <a:r>
              <a:rPr dirty="0" spc="-10"/>
              <a:t>formulas.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93191" y="2818414"/>
            <a:ext cx="2262505" cy="470725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0"/>
              </a:spcBef>
            </a:pPr>
            <a:r>
              <a:rPr dirty="0" sz="2450">
                <a:latin typeface="Times New Roman"/>
                <a:cs typeface="Times New Roman"/>
              </a:rPr>
              <a:t>1.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(3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95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0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95">
                <a:latin typeface="Cambria"/>
                <a:cs typeface="Cambria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0)</a:t>
            </a:r>
            <a:endParaRPr sz="2450">
              <a:latin typeface="Times New Roman"/>
              <a:cs typeface="Times New Roman"/>
            </a:endParaRPr>
          </a:p>
          <a:p>
            <a:pPr marL="635635" indent="-37020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635635" algn="l"/>
              </a:tabLst>
            </a:pPr>
            <a:r>
              <a:rPr dirty="0" sz="2450">
                <a:latin typeface="Times New Roman"/>
                <a:cs typeface="Times New Roman"/>
              </a:rPr>
              <a:t>(3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25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0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25">
                <a:latin typeface="Cambria"/>
                <a:cs typeface="Cambria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0)</a:t>
            </a:r>
            <a:endParaRPr sz="2450">
              <a:latin typeface="Times New Roman"/>
              <a:cs typeface="Times New Roman"/>
            </a:endParaRPr>
          </a:p>
          <a:p>
            <a:pPr marL="636270" indent="-358140">
              <a:lnSpc>
                <a:spcPct val="100000"/>
              </a:lnSpc>
              <a:spcBef>
                <a:spcPts val="545"/>
              </a:spcBef>
              <a:buAutoNum type="alphaUcPeriod"/>
              <a:tabLst>
                <a:tab pos="636270" algn="l"/>
              </a:tabLst>
            </a:pPr>
            <a:r>
              <a:rPr dirty="0" sz="2450">
                <a:latin typeface="Times New Roman"/>
                <a:cs typeface="Times New Roman"/>
              </a:rPr>
              <a:t>(3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25">
                <a:latin typeface="Cambria"/>
                <a:cs typeface="Cambria"/>
              </a:rPr>
              <a:t> </a:t>
            </a:r>
            <a:r>
              <a:rPr dirty="0" sz="2450">
                <a:latin typeface="Cambria"/>
                <a:cs typeface="Cambria"/>
              </a:rPr>
              <a:t>π/</a:t>
            </a:r>
            <a:r>
              <a:rPr dirty="0" sz="2450">
                <a:latin typeface="Times New Roman"/>
                <a:cs typeface="Times New Roman"/>
              </a:rPr>
              <a:t>2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25">
                <a:latin typeface="Cambria"/>
                <a:cs typeface="Cambria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0)</a:t>
            </a:r>
            <a:endParaRPr sz="2450">
              <a:latin typeface="Times New Roman"/>
              <a:cs typeface="Times New Roman"/>
            </a:endParaRPr>
          </a:p>
          <a:p>
            <a:pPr marL="635635" indent="-361950">
              <a:lnSpc>
                <a:spcPct val="100000"/>
              </a:lnSpc>
              <a:spcBef>
                <a:spcPts val="545"/>
              </a:spcBef>
              <a:buAutoNum type="alphaUcPeriod"/>
              <a:tabLst>
                <a:tab pos="635635" algn="l"/>
              </a:tabLst>
            </a:pPr>
            <a:r>
              <a:rPr dirty="0" sz="2450">
                <a:latin typeface="Times New Roman"/>
                <a:cs typeface="Times New Roman"/>
              </a:rPr>
              <a:t>(3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25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0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25">
                <a:latin typeface="Cambria"/>
                <a:cs typeface="Cambria"/>
              </a:rPr>
              <a:t> </a:t>
            </a:r>
            <a:r>
              <a:rPr dirty="0" sz="2450" spc="-20">
                <a:latin typeface="Cambria"/>
                <a:cs typeface="Cambria"/>
              </a:rPr>
              <a:t>π/</a:t>
            </a:r>
            <a:r>
              <a:rPr dirty="0" sz="2450" spc="-20">
                <a:latin typeface="Times New Roman"/>
                <a:cs typeface="Times New Roman"/>
              </a:rPr>
              <a:t>2)</a:t>
            </a:r>
            <a:endParaRPr sz="2450">
              <a:latin typeface="Times New Roman"/>
              <a:cs typeface="Times New Roman"/>
            </a:endParaRPr>
          </a:p>
          <a:p>
            <a:pPr marL="635635" indent="-374015">
              <a:lnSpc>
                <a:spcPct val="100000"/>
              </a:lnSpc>
              <a:spcBef>
                <a:spcPts val="550"/>
              </a:spcBef>
              <a:buAutoNum type="alphaUcPeriod"/>
              <a:tabLst>
                <a:tab pos="635635" algn="l"/>
              </a:tabLst>
            </a:pPr>
            <a:r>
              <a:rPr dirty="0" sz="2450">
                <a:latin typeface="Times New Roman"/>
                <a:cs typeface="Times New Roman"/>
              </a:rPr>
              <a:t>(3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25">
                <a:latin typeface="Cambria"/>
                <a:cs typeface="Cambria"/>
              </a:rPr>
              <a:t> </a:t>
            </a:r>
            <a:r>
              <a:rPr dirty="0" sz="2450">
                <a:latin typeface="Cambria"/>
                <a:cs typeface="Cambria"/>
              </a:rPr>
              <a:t>π/</a:t>
            </a:r>
            <a:r>
              <a:rPr dirty="0" sz="2450">
                <a:latin typeface="Times New Roman"/>
                <a:cs typeface="Times New Roman"/>
              </a:rPr>
              <a:t>2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25">
                <a:latin typeface="Cambria"/>
                <a:cs typeface="Cambria"/>
              </a:rPr>
              <a:t> </a:t>
            </a:r>
            <a:r>
              <a:rPr dirty="0" sz="2450" spc="-20">
                <a:latin typeface="Cambria"/>
                <a:cs typeface="Cambria"/>
              </a:rPr>
              <a:t>π/</a:t>
            </a:r>
            <a:r>
              <a:rPr dirty="0" sz="2450" spc="-20">
                <a:latin typeface="Times New Roman"/>
                <a:cs typeface="Times New Roman"/>
              </a:rPr>
              <a:t>2)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2.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(0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95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0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95">
                <a:latin typeface="Cambria"/>
                <a:cs typeface="Cambria"/>
              </a:rPr>
              <a:t> </a:t>
            </a:r>
            <a:r>
              <a:rPr dirty="0" sz="2450" spc="45" i="1">
                <a:latin typeface="Times New Roman"/>
                <a:cs typeface="Times New Roman"/>
              </a:rPr>
              <a:t>−</a:t>
            </a:r>
            <a:r>
              <a:rPr dirty="0" sz="2450" spc="45">
                <a:latin typeface="Times New Roman"/>
                <a:cs typeface="Times New Roman"/>
              </a:rPr>
              <a:t>2)</a:t>
            </a:r>
            <a:endParaRPr sz="2450">
              <a:latin typeface="Times New Roman"/>
              <a:cs typeface="Times New Roman"/>
            </a:endParaRPr>
          </a:p>
          <a:p>
            <a:pPr marL="635635" indent="-37020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635635" algn="l"/>
              </a:tabLst>
            </a:pPr>
            <a:r>
              <a:rPr dirty="0" sz="2450">
                <a:latin typeface="Times New Roman"/>
                <a:cs typeface="Times New Roman"/>
              </a:rPr>
              <a:t>(0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25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0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25">
                <a:latin typeface="Cambria"/>
                <a:cs typeface="Cambria"/>
              </a:rPr>
              <a:t> </a:t>
            </a:r>
            <a:r>
              <a:rPr dirty="0" sz="2450" spc="45" i="1">
                <a:latin typeface="Times New Roman"/>
                <a:cs typeface="Times New Roman"/>
              </a:rPr>
              <a:t>−</a:t>
            </a:r>
            <a:r>
              <a:rPr dirty="0" sz="2450" spc="45">
                <a:latin typeface="Times New Roman"/>
                <a:cs typeface="Times New Roman"/>
              </a:rPr>
              <a:t>2)</a:t>
            </a:r>
            <a:endParaRPr sz="2450">
              <a:latin typeface="Times New Roman"/>
              <a:cs typeface="Times New Roman"/>
            </a:endParaRPr>
          </a:p>
          <a:p>
            <a:pPr marL="636270" indent="-358140">
              <a:lnSpc>
                <a:spcPct val="100000"/>
              </a:lnSpc>
              <a:spcBef>
                <a:spcPts val="545"/>
              </a:spcBef>
              <a:buAutoNum type="alphaUcPeriod"/>
              <a:tabLst>
                <a:tab pos="636270" algn="l"/>
              </a:tabLst>
            </a:pPr>
            <a:r>
              <a:rPr dirty="0" sz="2450">
                <a:latin typeface="Times New Roman"/>
                <a:cs typeface="Times New Roman"/>
              </a:rPr>
              <a:t>(2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25">
                <a:latin typeface="Cambria"/>
                <a:cs typeface="Cambria"/>
              </a:rPr>
              <a:t> </a:t>
            </a:r>
            <a:r>
              <a:rPr dirty="0" sz="2450">
                <a:latin typeface="Cambria"/>
                <a:cs typeface="Cambria"/>
              </a:rPr>
              <a:t>π/</a:t>
            </a:r>
            <a:r>
              <a:rPr dirty="0" sz="2450">
                <a:latin typeface="Times New Roman"/>
                <a:cs typeface="Times New Roman"/>
              </a:rPr>
              <a:t>2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25">
                <a:latin typeface="Cambria"/>
                <a:cs typeface="Cambria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0)</a:t>
            </a:r>
            <a:endParaRPr sz="2450">
              <a:latin typeface="Times New Roman"/>
              <a:cs typeface="Times New Roman"/>
            </a:endParaRPr>
          </a:p>
          <a:p>
            <a:pPr marL="635635" indent="-361950">
              <a:lnSpc>
                <a:spcPct val="100000"/>
              </a:lnSpc>
              <a:spcBef>
                <a:spcPts val="545"/>
              </a:spcBef>
              <a:buAutoNum type="alphaUcPeriod"/>
              <a:tabLst>
                <a:tab pos="635635" algn="l"/>
              </a:tabLst>
            </a:pPr>
            <a:r>
              <a:rPr dirty="0" sz="2450" spc="95">
                <a:latin typeface="Times New Roman"/>
                <a:cs typeface="Times New Roman"/>
              </a:rPr>
              <a:t>(</a:t>
            </a:r>
            <a:r>
              <a:rPr dirty="0" sz="2450" spc="95" i="1">
                <a:latin typeface="Times New Roman"/>
                <a:cs typeface="Times New Roman"/>
              </a:rPr>
              <a:t>−</a:t>
            </a:r>
            <a:r>
              <a:rPr dirty="0" sz="2450" spc="95">
                <a:latin typeface="Times New Roman"/>
                <a:cs typeface="Times New Roman"/>
              </a:rPr>
              <a:t>2</a:t>
            </a:r>
            <a:r>
              <a:rPr dirty="0" sz="2450" spc="95">
                <a:latin typeface="Cambria"/>
                <a:cs typeface="Cambria"/>
              </a:rPr>
              <a:t>,</a:t>
            </a:r>
            <a:r>
              <a:rPr dirty="0" sz="2450" spc="-120">
                <a:latin typeface="Cambria"/>
                <a:cs typeface="Cambria"/>
              </a:rPr>
              <a:t> </a:t>
            </a:r>
            <a:r>
              <a:rPr dirty="0" sz="2450" spc="75">
                <a:latin typeface="Cambria"/>
                <a:cs typeface="Cambria"/>
              </a:rPr>
              <a:t>π,</a:t>
            </a:r>
            <a:r>
              <a:rPr dirty="0" sz="2450" spc="-114">
                <a:latin typeface="Cambria"/>
                <a:cs typeface="Cambria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0)</a:t>
            </a:r>
            <a:endParaRPr sz="2450">
              <a:latin typeface="Times New Roman"/>
              <a:cs typeface="Times New Roman"/>
            </a:endParaRPr>
          </a:p>
          <a:p>
            <a:pPr marL="635635" indent="-374015">
              <a:lnSpc>
                <a:spcPct val="100000"/>
              </a:lnSpc>
              <a:spcBef>
                <a:spcPts val="550"/>
              </a:spcBef>
              <a:buAutoNum type="alphaUcPeriod"/>
              <a:tabLst>
                <a:tab pos="635635" algn="l"/>
              </a:tabLst>
            </a:pPr>
            <a:r>
              <a:rPr dirty="0" sz="2450">
                <a:latin typeface="Times New Roman"/>
                <a:cs typeface="Times New Roman"/>
              </a:rPr>
              <a:t>(2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60">
                <a:latin typeface="Cambria"/>
                <a:cs typeface="Cambria"/>
              </a:rPr>
              <a:t> </a:t>
            </a:r>
            <a:r>
              <a:rPr dirty="0" sz="2450" spc="75">
                <a:latin typeface="Cambria"/>
                <a:cs typeface="Cambria"/>
              </a:rPr>
              <a:t>π,</a:t>
            </a:r>
            <a:r>
              <a:rPr dirty="0" sz="2450" spc="-55">
                <a:latin typeface="Cambria"/>
                <a:cs typeface="Cambria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0)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511937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6054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7.3.</a:t>
            </a:r>
            <a:r>
              <a:rPr dirty="0" sz="1200" spc="28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MATH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INTERLUDE: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SPHERICAL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COORDINATES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06700"/>
              </a:lnSpc>
            </a:pPr>
            <a:r>
              <a:rPr dirty="0" sz="1400" spc="10">
                <a:latin typeface="Times New Roman"/>
                <a:cs typeface="Times New Roman"/>
              </a:rPr>
              <a:t>For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each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Cartesian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point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(</a:t>
            </a:r>
            <a:r>
              <a:rPr dirty="0" sz="1400" spc="95">
                <a:latin typeface="Cambria"/>
                <a:cs typeface="Cambria"/>
              </a:rPr>
              <a:t>x,</a:t>
            </a:r>
            <a:r>
              <a:rPr dirty="0" sz="1400" spc="-45">
                <a:latin typeface="Cambria"/>
                <a:cs typeface="Cambria"/>
              </a:rPr>
              <a:t> </a:t>
            </a:r>
            <a:r>
              <a:rPr dirty="0" sz="1400" spc="60">
                <a:latin typeface="Cambria"/>
                <a:cs typeface="Cambria"/>
              </a:rPr>
              <a:t>y,</a:t>
            </a:r>
            <a:r>
              <a:rPr dirty="0" sz="1400" spc="-45">
                <a:latin typeface="Cambria"/>
                <a:cs typeface="Cambria"/>
              </a:rPr>
              <a:t> </a:t>
            </a:r>
            <a:r>
              <a:rPr dirty="0" sz="1400" spc="75">
                <a:latin typeface="Cambria"/>
                <a:cs typeface="Cambria"/>
              </a:rPr>
              <a:t>z</a:t>
            </a:r>
            <a:r>
              <a:rPr dirty="0" sz="1400" spc="75">
                <a:latin typeface="Times New Roman"/>
                <a:cs typeface="Times New Roman"/>
              </a:rPr>
              <a:t>)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below,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choose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which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set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of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spherical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coordinates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(</a:t>
            </a:r>
            <a:r>
              <a:rPr dirty="0" sz="1400" spc="65">
                <a:latin typeface="Cambria"/>
                <a:cs typeface="Cambria"/>
              </a:rPr>
              <a:t>r,</a:t>
            </a:r>
            <a:r>
              <a:rPr dirty="0" sz="1400" spc="-45">
                <a:latin typeface="Cambria"/>
                <a:cs typeface="Cambria"/>
              </a:rPr>
              <a:t> </a:t>
            </a:r>
            <a:r>
              <a:rPr dirty="0" sz="1400" spc="10">
                <a:latin typeface="Cambria"/>
                <a:cs typeface="Cambria"/>
              </a:rPr>
              <a:t>θ,</a:t>
            </a:r>
            <a:r>
              <a:rPr dirty="0" sz="1400" spc="-45">
                <a:latin typeface="Cambria"/>
                <a:cs typeface="Cambria"/>
              </a:rPr>
              <a:t> </a:t>
            </a:r>
            <a:r>
              <a:rPr dirty="0" sz="1400" spc="10">
                <a:latin typeface="Cambria"/>
                <a:cs typeface="Cambria"/>
              </a:rPr>
              <a:t>ϕ</a:t>
            </a:r>
            <a:r>
              <a:rPr dirty="0" sz="1400" spc="10">
                <a:latin typeface="Times New Roman"/>
                <a:cs typeface="Times New Roman"/>
              </a:rPr>
              <a:t>)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matches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it.</a:t>
            </a:r>
            <a:r>
              <a:rPr dirty="0" sz="1400" spc="320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Times New Roman"/>
                <a:cs typeface="Times New Roman"/>
              </a:rPr>
              <a:t>You </a:t>
            </a:r>
            <a:r>
              <a:rPr dirty="0" sz="1400">
                <a:latin typeface="Times New Roman"/>
                <a:cs typeface="Times New Roman"/>
              </a:rPr>
              <a:t>should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be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able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answer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by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picturing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where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each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point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is,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rather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than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by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plugging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into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formulas.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400">
              <a:latin typeface="Times New Roman"/>
              <a:cs typeface="Times New Roman"/>
            </a:endParaRPr>
          </a:p>
          <a:p>
            <a:pPr marL="170815">
              <a:lnSpc>
                <a:spcPct val="100000"/>
              </a:lnSpc>
            </a:pPr>
            <a:r>
              <a:rPr dirty="0" sz="1400">
                <a:latin typeface="Times New Roman"/>
                <a:cs typeface="Times New Roman"/>
              </a:rPr>
              <a:t>1.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(3</a:t>
            </a:r>
            <a:r>
              <a:rPr dirty="0" sz="1400" spc="60">
                <a:latin typeface="Cambria"/>
                <a:cs typeface="Cambria"/>
              </a:rPr>
              <a:t>,</a:t>
            </a:r>
            <a:r>
              <a:rPr dirty="0" sz="1400" spc="-60">
                <a:latin typeface="Cambria"/>
                <a:cs typeface="Cambria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0</a:t>
            </a:r>
            <a:r>
              <a:rPr dirty="0" sz="1400" spc="50">
                <a:latin typeface="Cambria"/>
                <a:cs typeface="Cambria"/>
              </a:rPr>
              <a:t>,</a:t>
            </a:r>
            <a:r>
              <a:rPr dirty="0" sz="1400" spc="-65">
                <a:latin typeface="Cambria"/>
                <a:cs typeface="Cambria"/>
              </a:rPr>
              <a:t> </a:t>
            </a:r>
            <a:r>
              <a:rPr dirty="0" sz="1400" spc="-25">
                <a:latin typeface="Times New Roman"/>
                <a:cs typeface="Times New Roman"/>
              </a:rPr>
              <a:t>0)</a:t>
            </a:r>
            <a:endParaRPr sz="1400">
              <a:latin typeface="Times New Roman"/>
              <a:cs typeface="Times New Roman"/>
            </a:endParaRPr>
          </a:p>
          <a:p>
            <a:pPr marL="710565" indent="-257175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710565" algn="l"/>
              </a:tabLst>
            </a:pPr>
            <a:r>
              <a:rPr dirty="0" sz="1400" spc="55">
                <a:latin typeface="Times New Roman"/>
                <a:cs typeface="Times New Roman"/>
              </a:rPr>
              <a:t>(3</a:t>
            </a:r>
            <a:r>
              <a:rPr dirty="0" sz="1400" spc="55">
                <a:latin typeface="Cambria"/>
                <a:cs typeface="Cambria"/>
              </a:rPr>
              <a:t>,</a:t>
            </a:r>
            <a:r>
              <a:rPr dirty="0" sz="1400" spc="-65">
                <a:latin typeface="Cambria"/>
                <a:cs typeface="Cambria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0</a:t>
            </a:r>
            <a:r>
              <a:rPr dirty="0" sz="1400" spc="50">
                <a:latin typeface="Cambria"/>
                <a:cs typeface="Cambria"/>
              </a:rPr>
              <a:t>,</a:t>
            </a:r>
            <a:r>
              <a:rPr dirty="0" sz="1400" spc="-65">
                <a:latin typeface="Cambria"/>
                <a:cs typeface="Cambria"/>
              </a:rPr>
              <a:t> </a:t>
            </a:r>
            <a:r>
              <a:rPr dirty="0" sz="1400" spc="-35">
                <a:latin typeface="Times New Roman"/>
                <a:cs typeface="Times New Roman"/>
              </a:rPr>
              <a:t>0)</a:t>
            </a:r>
            <a:endParaRPr sz="1400">
              <a:latin typeface="Times New Roman"/>
              <a:cs typeface="Times New Roman"/>
            </a:endParaRPr>
          </a:p>
          <a:p>
            <a:pPr marL="710565" indent="-249554">
              <a:lnSpc>
                <a:spcPct val="100000"/>
              </a:lnSpc>
              <a:spcBef>
                <a:spcPts val="610"/>
              </a:spcBef>
              <a:buAutoNum type="alphaUcPeriod"/>
              <a:tabLst>
                <a:tab pos="710565" algn="l"/>
              </a:tabLst>
            </a:pPr>
            <a:r>
              <a:rPr dirty="0" sz="1400" spc="60">
                <a:latin typeface="Times New Roman"/>
                <a:cs typeface="Times New Roman"/>
              </a:rPr>
              <a:t>(3</a:t>
            </a:r>
            <a:r>
              <a:rPr dirty="0" sz="1400" spc="60">
                <a:latin typeface="Cambria"/>
                <a:cs typeface="Cambria"/>
              </a:rPr>
              <a:t>,</a:t>
            </a:r>
            <a:r>
              <a:rPr dirty="0" sz="1400" spc="-10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π/</a:t>
            </a:r>
            <a:r>
              <a:rPr dirty="0" sz="1400">
                <a:latin typeface="Times New Roman"/>
                <a:cs typeface="Times New Roman"/>
              </a:rPr>
              <a:t>2</a:t>
            </a:r>
            <a:r>
              <a:rPr dirty="0" sz="1400">
                <a:latin typeface="Cambria"/>
                <a:cs typeface="Cambria"/>
              </a:rPr>
              <a:t>,</a:t>
            </a:r>
            <a:r>
              <a:rPr dirty="0" sz="1400" spc="-10">
                <a:latin typeface="Cambria"/>
                <a:cs typeface="Cambria"/>
              </a:rPr>
              <a:t> </a:t>
            </a:r>
            <a:r>
              <a:rPr dirty="0" sz="1400" spc="-25">
                <a:latin typeface="Times New Roman"/>
                <a:cs typeface="Times New Roman"/>
              </a:rPr>
              <a:t>0)</a:t>
            </a:r>
            <a:endParaRPr sz="1400">
              <a:latin typeface="Times New Roman"/>
              <a:cs typeface="Times New Roman"/>
            </a:endParaRPr>
          </a:p>
          <a:p>
            <a:pPr marL="710565" indent="-252095">
              <a:lnSpc>
                <a:spcPct val="100000"/>
              </a:lnSpc>
              <a:spcBef>
                <a:spcPts val="610"/>
              </a:spcBef>
              <a:buAutoNum type="alphaUcPeriod"/>
              <a:tabLst>
                <a:tab pos="710565" algn="l"/>
              </a:tabLst>
            </a:pPr>
            <a:r>
              <a:rPr dirty="0" sz="1400" spc="55">
                <a:latin typeface="Times New Roman"/>
                <a:cs typeface="Times New Roman"/>
              </a:rPr>
              <a:t>(3</a:t>
            </a:r>
            <a:r>
              <a:rPr dirty="0" sz="1400" spc="55">
                <a:latin typeface="Cambria"/>
                <a:cs typeface="Cambria"/>
              </a:rPr>
              <a:t>,</a:t>
            </a:r>
            <a:r>
              <a:rPr dirty="0" sz="1400" spc="-65">
                <a:latin typeface="Cambria"/>
                <a:cs typeface="Cambria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0</a:t>
            </a:r>
            <a:r>
              <a:rPr dirty="0" sz="1400" spc="50">
                <a:latin typeface="Cambria"/>
                <a:cs typeface="Cambria"/>
              </a:rPr>
              <a:t>,</a:t>
            </a:r>
            <a:r>
              <a:rPr dirty="0" sz="1400" spc="-65">
                <a:latin typeface="Cambria"/>
                <a:cs typeface="Cambria"/>
              </a:rPr>
              <a:t> </a:t>
            </a:r>
            <a:r>
              <a:rPr dirty="0" sz="1400" spc="-20">
                <a:latin typeface="Cambria"/>
                <a:cs typeface="Cambria"/>
              </a:rPr>
              <a:t>π/</a:t>
            </a:r>
            <a:r>
              <a:rPr dirty="0" sz="1400" spc="-20">
                <a:latin typeface="Times New Roman"/>
                <a:cs typeface="Times New Roman"/>
              </a:rPr>
              <a:t>2)</a:t>
            </a:r>
            <a:endParaRPr sz="1400">
              <a:latin typeface="Times New Roman"/>
              <a:cs typeface="Times New Roman"/>
            </a:endParaRPr>
          </a:p>
          <a:p>
            <a:pPr marL="710565" indent="-259715">
              <a:lnSpc>
                <a:spcPct val="100000"/>
              </a:lnSpc>
              <a:spcBef>
                <a:spcPts val="615"/>
              </a:spcBef>
              <a:buAutoNum type="alphaUcPeriod"/>
              <a:tabLst>
                <a:tab pos="710565" algn="l"/>
              </a:tabLst>
            </a:pPr>
            <a:r>
              <a:rPr dirty="0" sz="1400" spc="60">
                <a:latin typeface="Times New Roman"/>
                <a:cs typeface="Times New Roman"/>
              </a:rPr>
              <a:t>(3</a:t>
            </a:r>
            <a:r>
              <a:rPr dirty="0" sz="1400" spc="60">
                <a:latin typeface="Cambria"/>
                <a:cs typeface="Cambria"/>
              </a:rPr>
              <a:t>,</a:t>
            </a:r>
            <a:r>
              <a:rPr dirty="0" sz="1400" spc="-10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π/</a:t>
            </a:r>
            <a:r>
              <a:rPr dirty="0" sz="1400">
                <a:latin typeface="Times New Roman"/>
                <a:cs typeface="Times New Roman"/>
              </a:rPr>
              <a:t>2</a:t>
            </a:r>
            <a:r>
              <a:rPr dirty="0" sz="1400">
                <a:latin typeface="Cambria"/>
                <a:cs typeface="Cambria"/>
              </a:rPr>
              <a:t>,</a:t>
            </a:r>
            <a:r>
              <a:rPr dirty="0" sz="1400" spc="-10">
                <a:latin typeface="Cambria"/>
                <a:cs typeface="Cambria"/>
              </a:rPr>
              <a:t> </a:t>
            </a:r>
            <a:r>
              <a:rPr dirty="0" sz="1400" spc="-20">
                <a:latin typeface="Cambria"/>
                <a:cs typeface="Cambria"/>
              </a:rPr>
              <a:t>π/</a:t>
            </a:r>
            <a:r>
              <a:rPr dirty="0" sz="1400" spc="-20">
                <a:latin typeface="Times New Roman"/>
                <a:cs typeface="Times New Roman"/>
              </a:rPr>
              <a:t>2)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95"/>
              </a:spcBef>
            </a:pPr>
            <a:endParaRPr sz="1400">
              <a:latin typeface="Times New Roman"/>
              <a:cs typeface="Times New Roman"/>
            </a:endParaRPr>
          </a:p>
          <a:p>
            <a:pPr marL="372745">
              <a:lnSpc>
                <a:spcPct val="100000"/>
              </a:lnSpc>
              <a:tabLst>
                <a:tab pos="1335405" algn="l"/>
              </a:tabLst>
            </a:pPr>
            <a:r>
              <a:rPr dirty="0" sz="1400" spc="-10" b="1">
                <a:latin typeface="Georgia"/>
                <a:cs typeface="Georgia"/>
              </a:rPr>
              <a:t>Solution:</a:t>
            </a:r>
            <a:r>
              <a:rPr dirty="0" sz="1400" b="1">
                <a:latin typeface="Georgia"/>
                <a:cs typeface="Georgia"/>
              </a:rPr>
              <a:t>	</a:t>
            </a:r>
            <a:r>
              <a:rPr dirty="0" sz="1400" spc="5">
                <a:latin typeface="Times New Roman"/>
                <a:cs typeface="Times New Roman"/>
              </a:rPr>
              <a:t>B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95"/>
              </a:spcBef>
            </a:pPr>
            <a:endParaRPr sz="1400">
              <a:latin typeface="Times New Roman"/>
              <a:cs typeface="Times New Roman"/>
            </a:endParaRPr>
          </a:p>
          <a:p>
            <a:pPr marL="170815">
              <a:lnSpc>
                <a:spcPct val="100000"/>
              </a:lnSpc>
            </a:pPr>
            <a:r>
              <a:rPr dirty="0" sz="1400">
                <a:latin typeface="Times New Roman"/>
                <a:cs typeface="Times New Roman"/>
              </a:rPr>
              <a:t>2.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(0</a:t>
            </a:r>
            <a:r>
              <a:rPr dirty="0" sz="1400" spc="60">
                <a:latin typeface="Cambria"/>
                <a:cs typeface="Cambria"/>
              </a:rPr>
              <a:t>,</a:t>
            </a:r>
            <a:r>
              <a:rPr dirty="0" sz="1400" spc="-60">
                <a:latin typeface="Cambria"/>
                <a:cs typeface="Cambria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0</a:t>
            </a:r>
            <a:r>
              <a:rPr dirty="0" sz="1400" spc="50">
                <a:latin typeface="Cambria"/>
                <a:cs typeface="Cambria"/>
              </a:rPr>
              <a:t>,</a:t>
            </a:r>
            <a:r>
              <a:rPr dirty="0" sz="1400" spc="-65">
                <a:latin typeface="Cambria"/>
                <a:cs typeface="Cambria"/>
              </a:rPr>
              <a:t> </a:t>
            </a:r>
            <a:r>
              <a:rPr dirty="0" sz="1400" spc="55" i="1">
                <a:latin typeface="Times New Roman"/>
                <a:cs typeface="Times New Roman"/>
              </a:rPr>
              <a:t>−</a:t>
            </a:r>
            <a:r>
              <a:rPr dirty="0" sz="1400" spc="55">
                <a:latin typeface="Times New Roman"/>
                <a:cs typeface="Times New Roman"/>
              </a:rPr>
              <a:t>2)</a:t>
            </a:r>
            <a:endParaRPr sz="1400">
              <a:latin typeface="Times New Roman"/>
              <a:cs typeface="Times New Roman"/>
            </a:endParaRPr>
          </a:p>
          <a:p>
            <a:pPr marL="710565" indent="-257175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710565" algn="l"/>
              </a:tabLst>
            </a:pPr>
            <a:r>
              <a:rPr dirty="0" sz="1400" spc="55">
                <a:latin typeface="Times New Roman"/>
                <a:cs typeface="Times New Roman"/>
              </a:rPr>
              <a:t>(0</a:t>
            </a:r>
            <a:r>
              <a:rPr dirty="0" sz="1400" spc="55">
                <a:latin typeface="Cambria"/>
                <a:cs typeface="Cambria"/>
              </a:rPr>
              <a:t>,</a:t>
            </a:r>
            <a:r>
              <a:rPr dirty="0" sz="1400" spc="-65">
                <a:latin typeface="Cambria"/>
                <a:cs typeface="Cambria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0</a:t>
            </a:r>
            <a:r>
              <a:rPr dirty="0" sz="1400" spc="50">
                <a:latin typeface="Cambria"/>
                <a:cs typeface="Cambria"/>
              </a:rPr>
              <a:t>,</a:t>
            </a:r>
            <a:r>
              <a:rPr dirty="0" sz="1400" spc="-65">
                <a:latin typeface="Cambria"/>
                <a:cs typeface="Cambria"/>
              </a:rPr>
              <a:t> </a:t>
            </a:r>
            <a:r>
              <a:rPr dirty="0" sz="1400" spc="55" i="1">
                <a:latin typeface="Times New Roman"/>
                <a:cs typeface="Times New Roman"/>
              </a:rPr>
              <a:t>−</a:t>
            </a:r>
            <a:r>
              <a:rPr dirty="0" sz="1400" spc="55">
                <a:latin typeface="Times New Roman"/>
                <a:cs typeface="Times New Roman"/>
              </a:rPr>
              <a:t>2)</a:t>
            </a:r>
            <a:endParaRPr sz="1400">
              <a:latin typeface="Times New Roman"/>
              <a:cs typeface="Times New Roman"/>
            </a:endParaRPr>
          </a:p>
          <a:p>
            <a:pPr marL="710565" indent="-249554">
              <a:lnSpc>
                <a:spcPct val="100000"/>
              </a:lnSpc>
              <a:spcBef>
                <a:spcPts val="610"/>
              </a:spcBef>
              <a:buAutoNum type="alphaUcPeriod"/>
              <a:tabLst>
                <a:tab pos="710565" algn="l"/>
              </a:tabLst>
            </a:pPr>
            <a:r>
              <a:rPr dirty="0" sz="1400" spc="60">
                <a:latin typeface="Times New Roman"/>
                <a:cs typeface="Times New Roman"/>
              </a:rPr>
              <a:t>(2</a:t>
            </a:r>
            <a:r>
              <a:rPr dirty="0" sz="1400" spc="60">
                <a:latin typeface="Cambria"/>
                <a:cs typeface="Cambria"/>
              </a:rPr>
              <a:t>,</a:t>
            </a:r>
            <a:r>
              <a:rPr dirty="0" sz="1400" spc="-10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π/</a:t>
            </a:r>
            <a:r>
              <a:rPr dirty="0" sz="1400">
                <a:latin typeface="Times New Roman"/>
                <a:cs typeface="Times New Roman"/>
              </a:rPr>
              <a:t>2</a:t>
            </a:r>
            <a:r>
              <a:rPr dirty="0" sz="1400">
                <a:latin typeface="Cambria"/>
                <a:cs typeface="Cambria"/>
              </a:rPr>
              <a:t>,</a:t>
            </a:r>
            <a:r>
              <a:rPr dirty="0" sz="1400" spc="-10">
                <a:latin typeface="Cambria"/>
                <a:cs typeface="Cambria"/>
              </a:rPr>
              <a:t> </a:t>
            </a:r>
            <a:r>
              <a:rPr dirty="0" sz="1400" spc="-25">
                <a:latin typeface="Times New Roman"/>
                <a:cs typeface="Times New Roman"/>
              </a:rPr>
              <a:t>0)</a:t>
            </a:r>
            <a:endParaRPr sz="1400">
              <a:latin typeface="Times New Roman"/>
              <a:cs typeface="Times New Roman"/>
            </a:endParaRPr>
          </a:p>
          <a:p>
            <a:pPr marL="710565" indent="-252095">
              <a:lnSpc>
                <a:spcPct val="100000"/>
              </a:lnSpc>
              <a:spcBef>
                <a:spcPts val="615"/>
              </a:spcBef>
              <a:buAutoNum type="alphaUcPeriod"/>
              <a:tabLst>
                <a:tab pos="710565" algn="l"/>
              </a:tabLst>
            </a:pPr>
            <a:r>
              <a:rPr dirty="0" sz="1400" spc="80">
                <a:latin typeface="Times New Roman"/>
                <a:cs typeface="Times New Roman"/>
              </a:rPr>
              <a:t>(</a:t>
            </a:r>
            <a:r>
              <a:rPr dirty="0" sz="1400" spc="80" i="1">
                <a:latin typeface="Times New Roman"/>
                <a:cs typeface="Times New Roman"/>
              </a:rPr>
              <a:t>−</a:t>
            </a:r>
            <a:r>
              <a:rPr dirty="0" sz="1400" spc="80">
                <a:latin typeface="Times New Roman"/>
                <a:cs typeface="Times New Roman"/>
              </a:rPr>
              <a:t>2</a:t>
            </a:r>
            <a:r>
              <a:rPr dirty="0" sz="1400" spc="80">
                <a:latin typeface="Cambria"/>
                <a:cs typeface="Cambria"/>
              </a:rPr>
              <a:t>,</a:t>
            </a:r>
            <a:r>
              <a:rPr dirty="0" sz="1400" spc="-60">
                <a:latin typeface="Cambria"/>
                <a:cs typeface="Cambria"/>
              </a:rPr>
              <a:t> </a:t>
            </a:r>
            <a:r>
              <a:rPr dirty="0" sz="1400" spc="50">
                <a:latin typeface="Cambria"/>
                <a:cs typeface="Cambria"/>
              </a:rPr>
              <a:t>π,</a:t>
            </a:r>
            <a:r>
              <a:rPr dirty="0" sz="1400" spc="-60">
                <a:latin typeface="Cambria"/>
                <a:cs typeface="Cambria"/>
              </a:rPr>
              <a:t> </a:t>
            </a:r>
            <a:r>
              <a:rPr dirty="0" sz="1400" spc="-25">
                <a:latin typeface="Times New Roman"/>
                <a:cs typeface="Times New Roman"/>
              </a:rPr>
              <a:t>0)</a:t>
            </a:r>
            <a:endParaRPr sz="1400">
              <a:latin typeface="Times New Roman"/>
              <a:cs typeface="Times New Roman"/>
            </a:endParaRPr>
          </a:p>
          <a:p>
            <a:pPr marL="710565" indent="-259715">
              <a:lnSpc>
                <a:spcPct val="100000"/>
              </a:lnSpc>
              <a:spcBef>
                <a:spcPts val="610"/>
              </a:spcBef>
              <a:buAutoNum type="alphaUcPeriod"/>
              <a:tabLst>
                <a:tab pos="710565" algn="l"/>
              </a:tabLst>
            </a:pPr>
            <a:r>
              <a:rPr dirty="0" sz="1400" spc="60">
                <a:latin typeface="Times New Roman"/>
                <a:cs typeface="Times New Roman"/>
              </a:rPr>
              <a:t>(2</a:t>
            </a:r>
            <a:r>
              <a:rPr dirty="0" sz="1400" spc="60">
                <a:latin typeface="Cambria"/>
                <a:cs typeface="Cambria"/>
              </a:rPr>
              <a:t>,</a:t>
            </a:r>
            <a:r>
              <a:rPr dirty="0" sz="1400" spc="-65">
                <a:latin typeface="Cambria"/>
                <a:cs typeface="Cambria"/>
              </a:rPr>
              <a:t> </a:t>
            </a:r>
            <a:r>
              <a:rPr dirty="0" sz="1400" spc="50">
                <a:latin typeface="Cambria"/>
                <a:cs typeface="Cambria"/>
              </a:rPr>
              <a:t>π,</a:t>
            </a:r>
            <a:r>
              <a:rPr dirty="0" sz="1400" spc="-65">
                <a:latin typeface="Cambria"/>
                <a:cs typeface="Cambria"/>
              </a:rPr>
              <a:t> </a:t>
            </a:r>
            <a:r>
              <a:rPr dirty="0" sz="1400" spc="-25">
                <a:latin typeface="Times New Roman"/>
                <a:cs typeface="Times New Roman"/>
              </a:rPr>
              <a:t>0)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95"/>
              </a:spcBef>
            </a:pPr>
            <a:endParaRPr sz="1400">
              <a:latin typeface="Times New Roman"/>
              <a:cs typeface="Times New Roman"/>
            </a:endParaRPr>
          </a:p>
          <a:p>
            <a:pPr marL="372745">
              <a:lnSpc>
                <a:spcPct val="100000"/>
              </a:lnSpc>
              <a:tabLst>
                <a:tab pos="1335405" algn="l"/>
              </a:tabLst>
            </a:pPr>
            <a:r>
              <a:rPr dirty="0" sz="1400" spc="-10" b="1">
                <a:latin typeface="Georgia"/>
                <a:cs typeface="Georgia"/>
              </a:rPr>
              <a:t>Solution:</a:t>
            </a:r>
            <a:r>
              <a:rPr dirty="0" sz="1400" b="1">
                <a:latin typeface="Georgia"/>
                <a:cs typeface="Georgia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D.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(Technically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Cambria"/>
                <a:cs typeface="Cambria"/>
              </a:rPr>
              <a:t>ϕ</a:t>
            </a:r>
            <a:r>
              <a:rPr dirty="0" sz="1400" spc="229">
                <a:latin typeface="Cambria"/>
                <a:cs typeface="Cambria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doesn’t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85">
                <a:latin typeface="Times New Roman"/>
                <a:cs typeface="Times New Roman"/>
              </a:rPr>
              <a:t>matter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Cambria"/>
                <a:cs typeface="Cambria"/>
              </a:rPr>
              <a:t>z</a:t>
            </a:r>
            <a:r>
              <a:rPr dirty="0" sz="1400" spc="305">
                <a:latin typeface="Cambria"/>
                <a:cs typeface="Cambria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axis,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so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(2</a:t>
            </a:r>
            <a:r>
              <a:rPr dirty="0" sz="1400" spc="55">
                <a:latin typeface="Cambria"/>
                <a:cs typeface="Cambria"/>
              </a:rPr>
              <a:t>,</a:t>
            </a:r>
            <a:r>
              <a:rPr dirty="0" sz="1400" spc="-35">
                <a:latin typeface="Cambria"/>
                <a:cs typeface="Cambria"/>
              </a:rPr>
              <a:t> </a:t>
            </a:r>
            <a:r>
              <a:rPr dirty="0" sz="1400" spc="50">
                <a:latin typeface="Cambria"/>
                <a:cs typeface="Cambria"/>
              </a:rPr>
              <a:t>π,</a:t>
            </a:r>
            <a:r>
              <a:rPr dirty="0" sz="1400" spc="-35">
                <a:latin typeface="Cambria"/>
                <a:cs typeface="Cambria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anything)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would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be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valid.)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6054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7.3.</a:t>
            </a:r>
            <a:r>
              <a:rPr dirty="0" sz="1200" spc="28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MATH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INTERLUDE: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SPHERICAL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COORDINATES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5634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For</a:t>
            </a:r>
            <a:r>
              <a:rPr dirty="0" spc="-125"/>
              <a:t> </a:t>
            </a:r>
            <a:r>
              <a:rPr dirty="0"/>
              <a:t>each</a:t>
            </a:r>
            <a:r>
              <a:rPr dirty="0" spc="-45"/>
              <a:t> </a:t>
            </a:r>
            <a:r>
              <a:rPr dirty="0" spc="-10"/>
              <a:t>spherical</a:t>
            </a:r>
            <a:r>
              <a:rPr dirty="0" spc="-45"/>
              <a:t> </a:t>
            </a:r>
            <a:r>
              <a:rPr dirty="0"/>
              <a:t>point</a:t>
            </a:r>
            <a:r>
              <a:rPr dirty="0" spc="-55"/>
              <a:t> </a:t>
            </a:r>
            <a:r>
              <a:rPr dirty="0" spc="70"/>
              <a:t>(</a:t>
            </a:r>
            <a:r>
              <a:rPr dirty="0" spc="70">
                <a:latin typeface="Cambria"/>
                <a:cs typeface="Cambria"/>
              </a:rPr>
              <a:t>r,</a:t>
            </a:r>
            <a:r>
              <a:rPr dirty="0" spc="-130">
                <a:latin typeface="Cambria"/>
                <a:cs typeface="Cambria"/>
              </a:rPr>
              <a:t> </a:t>
            </a:r>
            <a:r>
              <a:rPr dirty="0">
                <a:latin typeface="Cambria"/>
                <a:cs typeface="Cambria"/>
              </a:rPr>
              <a:t>θ,</a:t>
            </a:r>
            <a:r>
              <a:rPr dirty="0" spc="-135">
                <a:latin typeface="Cambria"/>
                <a:cs typeface="Cambria"/>
              </a:rPr>
              <a:t> </a:t>
            </a:r>
            <a:r>
              <a:rPr dirty="0" spc="-80">
                <a:latin typeface="Cambria"/>
                <a:cs typeface="Cambria"/>
              </a:rPr>
              <a:t>ϕ</a:t>
            </a:r>
            <a:r>
              <a:rPr dirty="0" spc="-80"/>
              <a:t>)</a:t>
            </a:r>
            <a:r>
              <a:rPr dirty="0" spc="-50"/>
              <a:t> </a:t>
            </a:r>
            <a:r>
              <a:rPr dirty="0" spc="-30"/>
              <a:t>below,</a:t>
            </a:r>
            <a:r>
              <a:rPr dirty="0" spc="-25"/>
              <a:t> </a:t>
            </a:r>
            <a:r>
              <a:rPr dirty="0" spc="-60"/>
              <a:t>choose</a:t>
            </a:r>
            <a:r>
              <a:rPr dirty="0" spc="-50"/>
              <a:t> </a:t>
            </a:r>
            <a:r>
              <a:rPr dirty="0" spc="-25"/>
              <a:t>which</a:t>
            </a:r>
            <a:r>
              <a:rPr dirty="0" spc="-50"/>
              <a:t> </a:t>
            </a:r>
            <a:r>
              <a:rPr dirty="0"/>
              <a:t>set</a:t>
            </a:r>
            <a:r>
              <a:rPr dirty="0" spc="-50"/>
              <a:t> </a:t>
            </a:r>
            <a:r>
              <a:rPr dirty="0" spc="-60"/>
              <a:t>of</a:t>
            </a:r>
            <a:r>
              <a:rPr dirty="0" spc="-45"/>
              <a:t> </a:t>
            </a:r>
            <a:r>
              <a:rPr dirty="0" spc="-10"/>
              <a:t>Carte- </a:t>
            </a:r>
            <a:r>
              <a:rPr dirty="0"/>
              <a:t>sian</a:t>
            </a:r>
            <a:r>
              <a:rPr dirty="0" spc="-45"/>
              <a:t> </a:t>
            </a:r>
            <a:r>
              <a:rPr dirty="0"/>
              <a:t>coordinates</a:t>
            </a:r>
            <a:r>
              <a:rPr dirty="0" spc="-40"/>
              <a:t> </a:t>
            </a:r>
            <a:r>
              <a:rPr dirty="0" spc="135"/>
              <a:t>(</a:t>
            </a:r>
            <a:r>
              <a:rPr dirty="0" spc="135">
                <a:latin typeface="Cambria"/>
                <a:cs typeface="Cambria"/>
              </a:rPr>
              <a:t>x,</a:t>
            </a:r>
            <a:r>
              <a:rPr dirty="0" spc="-125">
                <a:latin typeface="Cambria"/>
                <a:cs typeface="Cambria"/>
              </a:rPr>
              <a:t> </a:t>
            </a:r>
            <a:r>
              <a:rPr dirty="0" spc="95">
                <a:latin typeface="Cambria"/>
                <a:cs typeface="Cambria"/>
              </a:rPr>
              <a:t>y,</a:t>
            </a:r>
            <a:r>
              <a:rPr dirty="0" spc="-130">
                <a:latin typeface="Cambria"/>
                <a:cs typeface="Cambria"/>
              </a:rPr>
              <a:t> </a:t>
            </a:r>
            <a:r>
              <a:rPr dirty="0" spc="85">
                <a:latin typeface="Cambria"/>
                <a:cs typeface="Cambria"/>
              </a:rPr>
              <a:t>z</a:t>
            </a:r>
            <a:r>
              <a:rPr dirty="0" spc="85"/>
              <a:t>)</a:t>
            </a:r>
            <a:r>
              <a:rPr dirty="0" spc="-40"/>
              <a:t> </a:t>
            </a:r>
            <a:r>
              <a:rPr dirty="0"/>
              <a:t>matches</a:t>
            </a:r>
            <a:r>
              <a:rPr dirty="0" spc="-40"/>
              <a:t> </a:t>
            </a:r>
            <a:r>
              <a:rPr dirty="0"/>
              <a:t>it.</a:t>
            </a:r>
            <a:r>
              <a:rPr dirty="0" spc="340"/>
              <a:t> </a:t>
            </a:r>
            <a:r>
              <a:rPr dirty="0" spc="-110"/>
              <a:t>You</a:t>
            </a:r>
            <a:r>
              <a:rPr dirty="0" spc="-45"/>
              <a:t> </a:t>
            </a:r>
            <a:r>
              <a:rPr dirty="0" spc="-10"/>
              <a:t>should</a:t>
            </a:r>
            <a:r>
              <a:rPr dirty="0" spc="-40"/>
              <a:t> </a:t>
            </a:r>
            <a:r>
              <a:rPr dirty="0"/>
              <a:t>be</a:t>
            </a:r>
            <a:r>
              <a:rPr dirty="0" spc="-40"/>
              <a:t> </a:t>
            </a:r>
            <a:r>
              <a:rPr dirty="0"/>
              <a:t>able</a:t>
            </a:r>
            <a:r>
              <a:rPr dirty="0" spc="-40"/>
              <a:t> </a:t>
            </a:r>
            <a:r>
              <a:rPr dirty="0"/>
              <a:t>to</a:t>
            </a:r>
            <a:r>
              <a:rPr dirty="0" spc="-40"/>
              <a:t> </a:t>
            </a:r>
            <a:r>
              <a:rPr dirty="0" spc="-10"/>
              <a:t>answer </a:t>
            </a:r>
            <a:r>
              <a:rPr dirty="0"/>
              <a:t>by</a:t>
            </a:r>
            <a:r>
              <a:rPr dirty="0" spc="25"/>
              <a:t> </a:t>
            </a:r>
            <a:r>
              <a:rPr dirty="0"/>
              <a:t>picturing</a:t>
            </a:r>
            <a:r>
              <a:rPr dirty="0" spc="30"/>
              <a:t> </a:t>
            </a:r>
            <a:r>
              <a:rPr dirty="0" spc="-10"/>
              <a:t>where</a:t>
            </a:r>
            <a:r>
              <a:rPr dirty="0" spc="30"/>
              <a:t> </a:t>
            </a:r>
            <a:r>
              <a:rPr dirty="0"/>
              <a:t>each</a:t>
            </a:r>
            <a:r>
              <a:rPr dirty="0" spc="20"/>
              <a:t> </a:t>
            </a:r>
            <a:r>
              <a:rPr dirty="0"/>
              <a:t>point</a:t>
            </a:r>
            <a:r>
              <a:rPr dirty="0" spc="25"/>
              <a:t> </a:t>
            </a:r>
            <a:r>
              <a:rPr dirty="0"/>
              <a:t>is,</a:t>
            </a:r>
            <a:r>
              <a:rPr dirty="0" spc="45"/>
              <a:t> </a:t>
            </a:r>
            <a:r>
              <a:rPr dirty="0"/>
              <a:t>rather</a:t>
            </a:r>
            <a:r>
              <a:rPr dirty="0" spc="20"/>
              <a:t> </a:t>
            </a:r>
            <a:r>
              <a:rPr dirty="0" spc="70"/>
              <a:t>than</a:t>
            </a:r>
            <a:r>
              <a:rPr dirty="0" spc="25"/>
              <a:t> </a:t>
            </a:r>
            <a:r>
              <a:rPr dirty="0"/>
              <a:t>by</a:t>
            </a:r>
            <a:r>
              <a:rPr dirty="0" spc="30"/>
              <a:t> </a:t>
            </a:r>
            <a:r>
              <a:rPr dirty="0" spc="-25"/>
              <a:t>plugging</a:t>
            </a:r>
            <a:r>
              <a:rPr dirty="0" spc="30"/>
              <a:t> </a:t>
            </a:r>
            <a:r>
              <a:rPr dirty="0"/>
              <a:t>into</a:t>
            </a:r>
            <a:r>
              <a:rPr dirty="0" spc="20"/>
              <a:t> </a:t>
            </a:r>
            <a:r>
              <a:rPr dirty="0" spc="-20"/>
              <a:t>for- </a:t>
            </a:r>
            <a:r>
              <a:rPr dirty="0" spc="-10"/>
              <a:t>mulas.</a:t>
            </a:r>
          </a:p>
        </p:txBody>
      </p:sp>
      <p:sp>
        <p:nvSpPr>
          <p:cNvPr id="5" name="object 5" descr=""/>
          <p:cNvSpPr/>
          <p:nvPr/>
        </p:nvSpPr>
        <p:spPr>
          <a:xfrm>
            <a:off x="2102548" y="3956456"/>
            <a:ext cx="144780" cy="0"/>
          </a:xfrm>
          <a:custGeom>
            <a:avLst/>
            <a:gdLst/>
            <a:ahLst/>
            <a:cxnLst/>
            <a:rect l="l" t="t" r="r" b="b"/>
            <a:pathLst>
              <a:path w="144780" h="0">
                <a:moveTo>
                  <a:pt x="0" y="0"/>
                </a:moveTo>
                <a:lnTo>
                  <a:pt x="144373" y="0"/>
                </a:lnTo>
              </a:path>
            </a:pathLst>
          </a:custGeom>
          <a:ln w="125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2945828" y="3956456"/>
            <a:ext cx="144780" cy="0"/>
          </a:xfrm>
          <a:custGeom>
            <a:avLst/>
            <a:gdLst/>
            <a:ahLst/>
            <a:cxnLst/>
            <a:rect l="l" t="t" r="r" b="b"/>
            <a:pathLst>
              <a:path w="144780" h="0">
                <a:moveTo>
                  <a:pt x="0" y="0"/>
                </a:moveTo>
                <a:lnTo>
                  <a:pt x="144373" y="0"/>
                </a:lnTo>
              </a:path>
            </a:pathLst>
          </a:custGeom>
          <a:ln w="125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2102548" y="4399292"/>
            <a:ext cx="144780" cy="0"/>
          </a:xfrm>
          <a:custGeom>
            <a:avLst/>
            <a:gdLst/>
            <a:ahLst/>
            <a:cxnLst/>
            <a:rect l="l" t="t" r="r" b="b"/>
            <a:pathLst>
              <a:path w="144780" h="0">
                <a:moveTo>
                  <a:pt x="0" y="0"/>
                </a:moveTo>
                <a:lnTo>
                  <a:pt x="144373" y="0"/>
                </a:lnTo>
              </a:path>
            </a:pathLst>
          </a:custGeom>
          <a:ln w="125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3228276" y="4399292"/>
            <a:ext cx="144780" cy="0"/>
          </a:xfrm>
          <a:custGeom>
            <a:avLst/>
            <a:gdLst/>
            <a:ahLst/>
            <a:cxnLst/>
            <a:rect l="l" t="t" r="r" b="b"/>
            <a:pathLst>
              <a:path w="144779" h="0">
                <a:moveTo>
                  <a:pt x="0" y="0"/>
                </a:moveTo>
                <a:lnTo>
                  <a:pt x="144373" y="0"/>
                </a:lnTo>
              </a:path>
            </a:pathLst>
          </a:custGeom>
          <a:ln w="125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1476997" y="5348236"/>
            <a:ext cx="144780" cy="0"/>
          </a:xfrm>
          <a:custGeom>
            <a:avLst/>
            <a:gdLst/>
            <a:ahLst/>
            <a:cxnLst/>
            <a:rect l="l" t="t" r="r" b="b"/>
            <a:pathLst>
              <a:path w="144780" h="0">
                <a:moveTo>
                  <a:pt x="0" y="0"/>
                </a:moveTo>
                <a:lnTo>
                  <a:pt x="144373" y="0"/>
                </a:lnTo>
              </a:path>
            </a:pathLst>
          </a:custGeom>
          <a:ln w="125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1804060" y="5854344"/>
            <a:ext cx="144780" cy="0"/>
          </a:xfrm>
          <a:custGeom>
            <a:avLst/>
            <a:gdLst/>
            <a:ahLst/>
            <a:cxnLst/>
            <a:rect l="l" t="t" r="r" b="b"/>
            <a:pathLst>
              <a:path w="144780" h="0">
                <a:moveTo>
                  <a:pt x="0" y="0"/>
                </a:moveTo>
                <a:lnTo>
                  <a:pt x="144373" y="0"/>
                </a:lnTo>
              </a:path>
            </a:pathLst>
          </a:custGeom>
          <a:ln w="125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2368981" y="7182866"/>
            <a:ext cx="144780" cy="0"/>
          </a:xfrm>
          <a:custGeom>
            <a:avLst/>
            <a:gdLst/>
            <a:ahLst/>
            <a:cxnLst/>
            <a:rect l="l" t="t" r="r" b="b"/>
            <a:pathLst>
              <a:path w="144780" h="0">
                <a:moveTo>
                  <a:pt x="0" y="0"/>
                </a:moveTo>
                <a:lnTo>
                  <a:pt x="144373" y="0"/>
                </a:lnTo>
              </a:path>
            </a:pathLst>
          </a:custGeom>
          <a:ln w="125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 txBox="1"/>
          <p:nvPr/>
        </p:nvSpPr>
        <p:spPr>
          <a:xfrm>
            <a:off x="729691" y="2818414"/>
            <a:ext cx="2843530" cy="470725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72110" indent="-295910">
              <a:lnSpc>
                <a:spcPct val="100000"/>
              </a:lnSpc>
              <a:spcBef>
                <a:spcPts val="1140"/>
              </a:spcBef>
              <a:buAutoNum type="arabicPeriod"/>
              <a:tabLst>
                <a:tab pos="372110" algn="l"/>
              </a:tabLst>
            </a:pPr>
            <a:r>
              <a:rPr dirty="0" sz="2450">
                <a:latin typeface="Times New Roman"/>
                <a:cs typeface="Times New Roman"/>
              </a:rPr>
              <a:t>(5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25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0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25">
                <a:latin typeface="Cambria"/>
                <a:cs typeface="Cambria"/>
              </a:rPr>
              <a:t> </a:t>
            </a:r>
            <a:r>
              <a:rPr dirty="0" sz="2450" spc="-20">
                <a:latin typeface="Cambria"/>
                <a:cs typeface="Cambria"/>
              </a:rPr>
              <a:t>π/</a:t>
            </a:r>
            <a:r>
              <a:rPr dirty="0" sz="2450" spc="-20">
                <a:latin typeface="Times New Roman"/>
                <a:cs typeface="Times New Roman"/>
              </a:rPr>
              <a:t>4)</a:t>
            </a:r>
            <a:endParaRPr sz="2450">
              <a:latin typeface="Times New Roman"/>
              <a:cs typeface="Times New Roman"/>
            </a:endParaRPr>
          </a:p>
          <a:p>
            <a:pPr lvl="1" marL="699135" indent="-37020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699135" algn="l"/>
              </a:tabLst>
            </a:pPr>
            <a:r>
              <a:rPr dirty="0" sz="2450">
                <a:latin typeface="Times New Roman"/>
                <a:cs typeface="Times New Roman"/>
              </a:rPr>
              <a:t>(5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25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0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25">
                <a:latin typeface="Cambria"/>
                <a:cs typeface="Cambria"/>
              </a:rPr>
              <a:t> </a:t>
            </a:r>
            <a:r>
              <a:rPr dirty="0" sz="2450" spc="-20">
                <a:latin typeface="Cambria"/>
                <a:cs typeface="Cambria"/>
              </a:rPr>
              <a:t>π/</a:t>
            </a:r>
            <a:r>
              <a:rPr dirty="0" sz="2450" spc="-20">
                <a:latin typeface="Times New Roman"/>
                <a:cs typeface="Times New Roman"/>
              </a:rPr>
              <a:t>4)</a:t>
            </a:r>
            <a:endParaRPr sz="2450">
              <a:latin typeface="Times New Roman"/>
              <a:cs typeface="Times New Roman"/>
            </a:endParaRPr>
          </a:p>
          <a:p>
            <a:pPr lvl="1" marL="699770" indent="-358140">
              <a:lnSpc>
                <a:spcPct val="100000"/>
              </a:lnSpc>
              <a:spcBef>
                <a:spcPts val="545"/>
              </a:spcBef>
              <a:buAutoNum type="alphaUcPeriod"/>
              <a:tabLst>
                <a:tab pos="699770" algn="l"/>
              </a:tabLst>
            </a:pPr>
            <a:r>
              <a:rPr dirty="0" sz="2450" spc="120">
                <a:latin typeface="Times New Roman"/>
                <a:cs typeface="Times New Roman"/>
              </a:rPr>
              <a:t>(5</a:t>
            </a:r>
            <a:r>
              <a:rPr dirty="0" sz="2450" spc="120">
                <a:latin typeface="Cambria"/>
                <a:cs typeface="Cambria"/>
              </a:rPr>
              <a:t>/</a:t>
            </a:r>
            <a:r>
              <a:rPr dirty="0" baseline="46485" sz="3675" spc="179" i="1">
                <a:latin typeface="Times New Roman"/>
                <a:cs typeface="Times New Roman"/>
              </a:rPr>
              <a:t>√</a:t>
            </a:r>
            <a:r>
              <a:rPr dirty="0" sz="2450" spc="120">
                <a:latin typeface="Times New Roman"/>
                <a:cs typeface="Times New Roman"/>
              </a:rPr>
              <a:t>2</a:t>
            </a:r>
            <a:r>
              <a:rPr dirty="0" sz="2450" spc="120">
                <a:latin typeface="Cambria"/>
                <a:cs typeface="Cambria"/>
              </a:rPr>
              <a:t>,</a:t>
            </a:r>
            <a:r>
              <a:rPr dirty="0" sz="2450" spc="-110">
                <a:latin typeface="Cambria"/>
                <a:cs typeface="Cambria"/>
              </a:rPr>
              <a:t> </a:t>
            </a:r>
            <a:r>
              <a:rPr dirty="0" sz="2450" spc="135">
                <a:latin typeface="Times New Roman"/>
                <a:cs typeface="Times New Roman"/>
              </a:rPr>
              <a:t>5</a:t>
            </a:r>
            <a:r>
              <a:rPr dirty="0" sz="2450" spc="135">
                <a:latin typeface="Cambria"/>
                <a:cs typeface="Cambria"/>
              </a:rPr>
              <a:t>/</a:t>
            </a:r>
            <a:r>
              <a:rPr dirty="0" baseline="46485" sz="3675" spc="202" i="1">
                <a:latin typeface="Times New Roman"/>
                <a:cs typeface="Times New Roman"/>
              </a:rPr>
              <a:t>√</a:t>
            </a:r>
            <a:r>
              <a:rPr dirty="0" sz="2450" spc="135">
                <a:latin typeface="Times New Roman"/>
                <a:cs typeface="Times New Roman"/>
              </a:rPr>
              <a:t>2</a:t>
            </a:r>
            <a:r>
              <a:rPr dirty="0" sz="2450" spc="135">
                <a:latin typeface="Cambria"/>
                <a:cs typeface="Cambria"/>
              </a:rPr>
              <a:t>,</a:t>
            </a:r>
            <a:r>
              <a:rPr dirty="0" sz="2450" spc="-105">
                <a:latin typeface="Cambria"/>
                <a:cs typeface="Cambria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0)</a:t>
            </a:r>
            <a:endParaRPr sz="2450">
              <a:latin typeface="Times New Roman"/>
              <a:cs typeface="Times New Roman"/>
            </a:endParaRPr>
          </a:p>
          <a:p>
            <a:pPr lvl="1" marL="699135" indent="-361950">
              <a:lnSpc>
                <a:spcPct val="100000"/>
              </a:lnSpc>
              <a:spcBef>
                <a:spcPts val="545"/>
              </a:spcBef>
              <a:buAutoNum type="alphaUcPeriod"/>
              <a:tabLst>
                <a:tab pos="699135" algn="l"/>
              </a:tabLst>
            </a:pPr>
            <a:r>
              <a:rPr dirty="0" sz="2450" spc="120">
                <a:latin typeface="Times New Roman"/>
                <a:cs typeface="Times New Roman"/>
              </a:rPr>
              <a:t>(5</a:t>
            </a:r>
            <a:r>
              <a:rPr dirty="0" sz="2450" spc="120">
                <a:latin typeface="Cambria"/>
                <a:cs typeface="Cambria"/>
              </a:rPr>
              <a:t>/</a:t>
            </a:r>
            <a:r>
              <a:rPr dirty="0" baseline="46485" sz="3675" spc="179" i="1">
                <a:latin typeface="Times New Roman"/>
                <a:cs typeface="Times New Roman"/>
              </a:rPr>
              <a:t>√</a:t>
            </a:r>
            <a:r>
              <a:rPr dirty="0" sz="2450" spc="120">
                <a:latin typeface="Times New Roman"/>
                <a:cs typeface="Times New Roman"/>
              </a:rPr>
              <a:t>2</a:t>
            </a:r>
            <a:r>
              <a:rPr dirty="0" sz="2450" spc="120">
                <a:latin typeface="Cambria"/>
                <a:cs typeface="Cambria"/>
              </a:rPr>
              <a:t>,</a:t>
            </a:r>
            <a:r>
              <a:rPr dirty="0" sz="2450" spc="-80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0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75">
                <a:latin typeface="Cambria"/>
                <a:cs typeface="Cambria"/>
              </a:rPr>
              <a:t> </a:t>
            </a:r>
            <a:r>
              <a:rPr dirty="0" sz="2450" spc="105">
                <a:latin typeface="Times New Roman"/>
                <a:cs typeface="Times New Roman"/>
              </a:rPr>
              <a:t>5</a:t>
            </a:r>
            <a:r>
              <a:rPr dirty="0" sz="2450" spc="105">
                <a:latin typeface="Cambria"/>
                <a:cs typeface="Cambria"/>
              </a:rPr>
              <a:t>/</a:t>
            </a:r>
            <a:r>
              <a:rPr dirty="0" baseline="46485" sz="3675" spc="157" i="1">
                <a:latin typeface="Times New Roman"/>
                <a:cs typeface="Times New Roman"/>
              </a:rPr>
              <a:t>√</a:t>
            </a:r>
            <a:r>
              <a:rPr dirty="0" sz="2450" spc="105">
                <a:latin typeface="Times New Roman"/>
                <a:cs typeface="Times New Roman"/>
              </a:rPr>
              <a:t>2)</a:t>
            </a:r>
            <a:endParaRPr sz="2450">
              <a:latin typeface="Times New Roman"/>
              <a:cs typeface="Times New Roman"/>
            </a:endParaRPr>
          </a:p>
          <a:p>
            <a:pPr lvl="1" marL="699135" indent="-374015">
              <a:lnSpc>
                <a:spcPct val="100000"/>
              </a:lnSpc>
              <a:spcBef>
                <a:spcPts val="550"/>
              </a:spcBef>
              <a:buAutoNum type="alphaUcPeriod"/>
              <a:tabLst>
                <a:tab pos="699135" algn="l"/>
              </a:tabLst>
            </a:pPr>
            <a:r>
              <a:rPr dirty="0" sz="2450">
                <a:latin typeface="Times New Roman"/>
                <a:cs typeface="Times New Roman"/>
              </a:rPr>
              <a:t>(0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25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0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25">
                <a:latin typeface="Cambria"/>
                <a:cs typeface="Cambria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5)</a:t>
            </a:r>
            <a:endParaRPr sz="2450">
              <a:latin typeface="Times New Roman"/>
              <a:cs typeface="Times New Roman"/>
            </a:endParaRPr>
          </a:p>
          <a:p>
            <a:pPr marL="372110" indent="-295910">
              <a:lnSpc>
                <a:spcPct val="100000"/>
              </a:lnSpc>
              <a:spcBef>
                <a:spcPts val="1045"/>
              </a:spcBef>
              <a:buAutoNum type="arabicPeriod"/>
              <a:tabLst>
                <a:tab pos="372110" algn="l"/>
              </a:tabLst>
            </a:pPr>
            <a:r>
              <a:rPr dirty="0" sz="2450" spc="204">
                <a:latin typeface="Times New Roman"/>
                <a:cs typeface="Times New Roman"/>
              </a:rPr>
              <a:t>(</a:t>
            </a:r>
            <a:r>
              <a:rPr dirty="0" baseline="46485" sz="3675" spc="307" i="1">
                <a:latin typeface="Times New Roman"/>
                <a:cs typeface="Times New Roman"/>
              </a:rPr>
              <a:t>√</a:t>
            </a:r>
            <a:r>
              <a:rPr dirty="0" sz="2450" spc="204">
                <a:latin typeface="Times New Roman"/>
                <a:cs typeface="Times New Roman"/>
              </a:rPr>
              <a:t>2</a:t>
            </a:r>
            <a:r>
              <a:rPr dirty="0" sz="2450" spc="204">
                <a:latin typeface="Cambria"/>
                <a:cs typeface="Cambria"/>
              </a:rPr>
              <a:t>,</a:t>
            </a:r>
            <a:r>
              <a:rPr dirty="0" sz="2450" spc="-85">
                <a:latin typeface="Cambria"/>
                <a:cs typeface="Cambria"/>
              </a:rPr>
              <a:t> </a:t>
            </a:r>
            <a:r>
              <a:rPr dirty="0" sz="2450">
                <a:latin typeface="Cambria"/>
                <a:cs typeface="Cambria"/>
              </a:rPr>
              <a:t>π/</a:t>
            </a:r>
            <a:r>
              <a:rPr dirty="0" sz="2450">
                <a:latin typeface="Times New Roman"/>
                <a:cs typeface="Times New Roman"/>
              </a:rPr>
              <a:t>2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85">
                <a:latin typeface="Cambria"/>
                <a:cs typeface="Cambria"/>
              </a:rPr>
              <a:t> </a:t>
            </a:r>
            <a:r>
              <a:rPr dirty="0" sz="2450" spc="-20">
                <a:latin typeface="Cambria"/>
                <a:cs typeface="Cambria"/>
              </a:rPr>
              <a:t>π/</a:t>
            </a:r>
            <a:r>
              <a:rPr dirty="0" sz="2450" spc="-20">
                <a:latin typeface="Times New Roman"/>
                <a:cs typeface="Times New Roman"/>
              </a:rPr>
              <a:t>4)</a:t>
            </a:r>
            <a:endParaRPr sz="2450">
              <a:latin typeface="Times New Roman"/>
              <a:cs typeface="Times New Roman"/>
            </a:endParaRPr>
          </a:p>
          <a:p>
            <a:pPr lvl="1" marL="699135" indent="-37020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699135" algn="l"/>
              </a:tabLst>
            </a:pPr>
            <a:r>
              <a:rPr dirty="0" sz="2450" spc="204">
                <a:latin typeface="Times New Roman"/>
                <a:cs typeface="Times New Roman"/>
              </a:rPr>
              <a:t>(</a:t>
            </a:r>
            <a:r>
              <a:rPr dirty="0" baseline="46485" sz="3675" spc="307" i="1">
                <a:latin typeface="Times New Roman"/>
                <a:cs typeface="Times New Roman"/>
              </a:rPr>
              <a:t>√</a:t>
            </a:r>
            <a:r>
              <a:rPr dirty="0" sz="2450" spc="204">
                <a:latin typeface="Times New Roman"/>
                <a:cs typeface="Times New Roman"/>
              </a:rPr>
              <a:t>2</a:t>
            </a:r>
            <a:r>
              <a:rPr dirty="0" sz="2450" spc="204">
                <a:latin typeface="Cambria"/>
                <a:cs typeface="Cambria"/>
              </a:rPr>
              <a:t>,</a:t>
            </a:r>
            <a:r>
              <a:rPr dirty="0" sz="2450" spc="-85">
                <a:latin typeface="Cambria"/>
                <a:cs typeface="Cambria"/>
              </a:rPr>
              <a:t> </a:t>
            </a:r>
            <a:r>
              <a:rPr dirty="0" sz="2450">
                <a:latin typeface="Cambria"/>
                <a:cs typeface="Cambria"/>
              </a:rPr>
              <a:t>π/</a:t>
            </a:r>
            <a:r>
              <a:rPr dirty="0" sz="2450">
                <a:latin typeface="Times New Roman"/>
                <a:cs typeface="Times New Roman"/>
              </a:rPr>
              <a:t>2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85">
                <a:latin typeface="Cambria"/>
                <a:cs typeface="Cambria"/>
              </a:rPr>
              <a:t> </a:t>
            </a:r>
            <a:r>
              <a:rPr dirty="0" sz="2450" spc="-20">
                <a:latin typeface="Cambria"/>
                <a:cs typeface="Cambria"/>
              </a:rPr>
              <a:t>π/</a:t>
            </a:r>
            <a:r>
              <a:rPr dirty="0" sz="2450" spc="-20">
                <a:latin typeface="Times New Roman"/>
                <a:cs typeface="Times New Roman"/>
              </a:rPr>
              <a:t>4)</a:t>
            </a:r>
            <a:endParaRPr sz="2450">
              <a:latin typeface="Times New Roman"/>
              <a:cs typeface="Times New Roman"/>
            </a:endParaRPr>
          </a:p>
          <a:p>
            <a:pPr lvl="1" marL="699770" indent="-358140">
              <a:lnSpc>
                <a:spcPct val="100000"/>
              </a:lnSpc>
              <a:spcBef>
                <a:spcPts val="545"/>
              </a:spcBef>
              <a:buAutoNum type="alphaUcPeriod"/>
              <a:tabLst>
                <a:tab pos="699770" algn="l"/>
              </a:tabLst>
            </a:pPr>
            <a:r>
              <a:rPr dirty="0" sz="2450">
                <a:latin typeface="Times New Roman"/>
                <a:cs typeface="Times New Roman"/>
              </a:rPr>
              <a:t>(1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25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1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25">
                <a:latin typeface="Cambria"/>
                <a:cs typeface="Cambria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0)</a:t>
            </a:r>
            <a:endParaRPr sz="2450">
              <a:latin typeface="Times New Roman"/>
              <a:cs typeface="Times New Roman"/>
            </a:endParaRPr>
          </a:p>
          <a:p>
            <a:pPr lvl="1" marL="699135" indent="-361950">
              <a:lnSpc>
                <a:spcPct val="100000"/>
              </a:lnSpc>
              <a:spcBef>
                <a:spcPts val="545"/>
              </a:spcBef>
              <a:buAutoNum type="alphaUcPeriod"/>
              <a:tabLst>
                <a:tab pos="699135" algn="l"/>
              </a:tabLst>
            </a:pPr>
            <a:r>
              <a:rPr dirty="0" sz="2450">
                <a:latin typeface="Times New Roman"/>
                <a:cs typeface="Times New Roman"/>
              </a:rPr>
              <a:t>(1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25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0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25">
                <a:latin typeface="Cambria"/>
                <a:cs typeface="Cambria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1)</a:t>
            </a:r>
            <a:endParaRPr sz="2450">
              <a:latin typeface="Times New Roman"/>
              <a:cs typeface="Times New Roman"/>
            </a:endParaRPr>
          </a:p>
          <a:p>
            <a:pPr lvl="1" marL="699135" indent="-374015">
              <a:lnSpc>
                <a:spcPct val="100000"/>
              </a:lnSpc>
              <a:spcBef>
                <a:spcPts val="550"/>
              </a:spcBef>
              <a:buAutoNum type="alphaUcPeriod"/>
              <a:tabLst>
                <a:tab pos="699135" algn="l"/>
              </a:tabLst>
            </a:pPr>
            <a:r>
              <a:rPr dirty="0" sz="2450">
                <a:latin typeface="Times New Roman"/>
                <a:cs typeface="Times New Roman"/>
              </a:rPr>
              <a:t>(0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25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0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25">
                <a:latin typeface="Cambria"/>
                <a:cs typeface="Cambria"/>
              </a:rPr>
              <a:t> </a:t>
            </a:r>
            <a:r>
              <a:rPr dirty="0" baseline="46485" sz="3675" spc="292" i="1">
                <a:latin typeface="Times New Roman"/>
                <a:cs typeface="Times New Roman"/>
              </a:rPr>
              <a:t>√</a:t>
            </a:r>
            <a:r>
              <a:rPr dirty="0" sz="2450" spc="195">
                <a:latin typeface="Times New Roman"/>
                <a:cs typeface="Times New Roman"/>
              </a:rPr>
              <a:t>2)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829854" y="2618371"/>
            <a:ext cx="89535" cy="0"/>
          </a:xfrm>
          <a:custGeom>
            <a:avLst/>
            <a:gdLst/>
            <a:ahLst/>
            <a:cxnLst/>
            <a:rect l="l" t="t" r="r" b="b"/>
            <a:pathLst>
              <a:path w="89535" h="0">
                <a:moveTo>
                  <a:pt x="0" y="0"/>
                </a:moveTo>
                <a:lnTo>
                  <a:pt x="89204" y="0"/>
                </a:lnTo>
              </a:path>
            </a:pathLst>
          </a:custGeom>
          <a:ln w="728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2329205" y="2618371"/>
            <a:ext cx="89535" cy="0"/>
          </a:xfrm>
          <a:custGeom>
            <a:avLst/>
            <a:gdLst/>
            <a:ahLst/>
            <a:cxnLst/>
            <a:rect l="l" t="t" r="r" b="b"/>
            <a:pathLst>
              <a:path w="89535" h="0">
                <a:moveTo>
                  <a:pt x="0" y="0"/>
                </a:moveTo>
                <a:lnTo>
                  <a:pt x="89204" y="0"/>
                </a:lnTo>
              </a:path>
            </a:pathLst>
          </a:custGeom>
          <a:ln w="728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829854" y="2909379"/>
            <a:ext cx="89535" cy="0"/>
          </a:xfrm>
          <a:custGeom>
            <a:avLst/>
            <a:gdLst/>
            <a:ahLst/>
            <a:cxnLst/>
            <a:rect l="l" t="t" r="r" b="b"/>
            <a:pathLst>
              <a:path w="89535" h="0">
                <a:moveTo>
                  <a:pt x="0" y="0"/>
                </a:moveTo>
                <a:lnTo>
                  <a:pt x="89204" y="0"/>
                </a:lnTo>
              </a:path>
            </a:pathLst>
          </a:custGeom>
          <a:ln w="728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2498331" y="2909379"/>
            <a:ext cx="89535" cy="0"/>
          </a:xfrm>
          <a:custGeom>
            <a:avLst/>
            <a:gdLst/>
            <a:ahLst/>
            <a:cxnLst/>
            <a:rect l="l" t="t" r="r" b="b"/>
            <a:pathLst>
              <a:path w="89535" h="0">
                <a:moveTo>
                  <a:pt x="0" y="0"/>
                </a:moveTo>
                <a:lnTo>
                  <a:pt x="89204" y="0"/>
                </a:lnTo>
              </a:path>
            </a:pathLst>
          </a:custGeom>
          <a:ln w="728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24394" y="4111371"/>
            <a:ext cx="89535" cy="0"/>
          </a:xfrm>
          <a:custGeom>
            <a:avLst/>
            <a:gdLst/>
            <a:ahLst/>
            <a:cxnLst/>
            <a:rect l="l" t="t" r="r" b="b"/>
            <a:pathLst>
              <a:path w="89534" h="0">
                <a:moveTo>
                  <a:pt x="0" y="0"/>
                </a:moveTo>
                <a:lnTo>
                  <a:pt x="89204" y="0"/>
                </a:lnTo>
              </a:path>
            </a:pathLst>
          </a:custGeom>
          <a:ln w="728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651457" y="4465637"/>
            <a:ext cx="89535" cy="0"/>
          </a:xfrm>
          <a:custGeom>
            <a:avLst/>
            <a:gdLst/>
            <a:ahLst/>
            <a:cxnLst/>
            <a:rect l="l" t="t" r="r" b="b"/>
            <a:pathLst>
              <a:path w="89535" h="0">
                <a:moveTo>
                  <a:pt x="0" y="0"/>
                </a:moveTo>
                <a:lnTo>
                  <a:pt x="89204" y="0"/>
                </a:lnTo>
              </a:path>
            </a:pathLst>
          </a:custGeom>
          <a:ln w="728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1989696" y="5338660"/>
            <a:ext cx="89535" cy="0"/>
          </a:xfrm>
          <a:custGeom>
            <a:avLst/>
            <a:gdLst/>
            <a:ahLst/>
            <a:cxnLst/>
            <a:rect l="l" t="t" r="r" b="b"/>
            <a:pathLst>
              <a:path w="89535" h="0">
                <a:moveTo>
                  <a:pt x="0" y="0"/>
                </a:moveTo>
                <a:lnTo>
                  <a:pt x="89204" y="0"/>
                </a:lnTo>
              </a:path>
            </a:pathLst>
          </a:custGeom>
          <a:ln w="728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706119" y="878291"/>
            <a:ext cx="8281034" cy="511937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  <a:tabLst>
                <a:tab pos="437324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7.3.</a:t>
            </a:r>
            <a:r>
              <a:rPr dirty="0" sz="1200" spc="28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MATH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INTERLUDE: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SPHERICAL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COORDINATES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200">
              <a:latin typeface="Times New Roman"/>
              <a:cs typeface="Times New Roman"/>
            </a:endParaRPr>
          </a:p>
          <a:p>
            <a:pPr marL="25400" marR="17780">
              <a:lnSpc>
                <a:spcPct val="106700"/>
              </a:lnSpc>
            </a:pPr>
            <a:r>
              <a:rPr dirty="0" sz="1400" spc="10">
                <a:latin typeface="Times New Roman"/>
                <a:cs typeface="Times New Roman"/>
              </a:rPr>
              <a:t>For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each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spherical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point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(</a:t>
            </a:r>
            <a:r>
              <a:rPr dirty="0" sz="1400" spc="60">
                <a:latin typeface="Cambria"/>
                <a:cs typeface="Cambria"/>
              </a:rPr>
              <a:t>r,</a:t>
            </a:r>
            <a:r>
              <a:rPr dirty="0" sz="1400" spc="-45">
                <a:latin typeface="Cambria"/>
                <a:cs typeface="Cambria"/>
              </a:rPr>
              <a:t> </a:t>
            </a:r>
            <a:r>
              <a:rPr dirty="0" sz="1400" spc="10">
                <a:latin typeface="Cambria"/>
                <a:cs typeface="Cambria"/>
              </a:rPr>
              <a:t>θ,</a:t>
            </a:r>
            <a:r>
              <a:rPr dirty="0" sz="1400" spc="-45">
                <a:latin typeface="Cambria"/>
                <a:cs typeface="Cambria"/>
              </a:rPr>
              <a:t> </a:t>
            </a:r>
            <a:r>
              <a:rPr dirty="0" sz="1400" spc="10">
                <a:latin typeface="Cambria"/>
                <a:cs typeface="Cambria"/>
              </a:rPr>
              <a:t>ϕ</a:t>
            </a:r>
            <a:r>
              <a:rPr dirty="0" sz="1400" spc="10">
                <a:latin typeface="Times New Roman"/>
                <a:cs typeface="Times New Roman"/>
              </a:rPr>
              <a:t>)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below,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choose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which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set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of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Cartesian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coordinates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100">
                <a:latin typeface="Times New Roman"/>
                <a:cs typeface="Times New Roman"/>
              </a:rPr>
              <a:t>(</a:t>
            </a:r>
            <a:r>
              <a:rPr dirty="0" sz="1400" spc="100">
                <a:latin typeface="Cambria"/>
                <a:cs typeface="Cambria"/>
              </a:rPr>
              <a:t>x,</a:t>
            </a:r>
            <a:r>
              <a:rPr dirty="0" sz="1400" spc="-45">
                <a:latin typeface="Cambria"/>
                <a:cs typeface="Cambria"/>
              </a:rPr>
              <a:t> </a:t>
            </a:r>
            <a:r>
              <a:rPr dirty="0" sz="1400" spc="60">
                <a:latin typeface="Cambria"/>
                <a:cs typeface="Cambria"/>
              </a:rPr>
              <a:t>y,</a:t>
            </a:r>
            <a:r>
              <a:rPr dirty="0" sz="1400" spc="-45">
                <a:latin typeface="Cambria"/>
                <a:cs typeface="Cambria"/>
              </a:rPr>
              <a:t> </a:t>
            </a:r>
            <a:r>
              <a:rPr dirty="0" sz="1400" spc="75">
                <a:latin typeface="Cambria"/>
                <a:cs typeface="Cambria"/>
              </a:rPr>
              <a:t>z</a:t>
            </a:r>
            <a:r>
              <a:rPr dirty="0" sz="1400" spc="75">
                <a:latin typeface="Times New Roman"/>
                <a:cs typeface="Times New Roman"/>
              </a:rPr>
              <a:t>)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matches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it.</a:t>
            </a:r>
            <a:r>
              <a:rPr dirty="0" sz="1400" spc="315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Times New Roman"/>
                <a:cs typeface="Times New Roman"/>
              </a:rPr>
              <a:t>You </a:t>
            </a:r>
            <a:r>
              <a:rPr dirty="0" sz="1400">
                <a:latin typeface="Times New Roman"/>
                <a:cs typeface="Times New Roman"/>
              </a:rPr>
              <a:t>should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be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able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answer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by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picturing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where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each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point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is,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rather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than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by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plugging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into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formulas.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400">
              <a:latin typeface="Times New Roman"/>
              <a:cs typeface="Times New Roman"/>
            </a:endParaRPr>
          </a:p>
          <a:p>
            <a:pPr marL="396240" indent="-212725">
              <a:lnSpc>
                <a:spcPct val="100000"/>
              </a:lnSpc>
              <a:buAutoNum type="arabicPeriod"/>
              <a:tabLst>
                <a:tab pos="396240" algn="l"/>
              </a:tabLst>
            </a:pPr>
            <a:r>
              <a:rPr dirty="0" sz="1400" spc="60">
                <a:latin typeface="Times New Roman"/>
                <a:cs typeface="Times New Roman"/>
              </a:rPr>
              <a:t>(5</a:t>
            </a:r>
            <a:r>
              <a:rPr dirty="0" sz="1400" spc="60">
                <a:latin typeface="Cambria"/>
                <a:cs typeface="Cambria"/>
              </a:rPr>
              <a:t>,</a:t>
            </a:r>
            <a:r>
              <a:rPr dirty="0" sz="1400" spc="-70">
                <a:latin typeface="Cambria"/>
                <a:cs typeface="Cambria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0</a:t>
            </a:r>
            <a:r>
              <a:rPr dirty="0" sz="1400" spc="50">
                <a:latin typeface="Cambria"/>
                <a:cs typeface="Cambria"/>
              </a:rPr>
              <a:t>,</a:t>
            </a:r>
            <a:r>
              <a:rPr dirty="0" sz="1400" spc="-70">
                <a:latin typeface="Cambria"/>
                <a:cs typeface="Cambria"/>
              </a:rPr>
              <a:t> </a:t>
            </a:r>
            <a:r>
              <a:rPr dirty="0" sz="1400" spc="-20">
                <a:latin typeface="Cambria"/>
                <a:cs typeface="Cambria"/>
              </a:rPr>
              <a:t>π/</a:t>
            </a:r>
            <a:r>
              <a:rPr dirty="0" sz="1400" spc="-20">
                <a:latin typeface="Times New Roman"/>
                <a:cs typeface="Times New Roman"/>
              </a:rPr>
              <a:t>4)</a:t>
            </a:r>
            <a:endParaRPr sz="1400">
              <a:latin typeface="Times New Roman"/>
              <a:cs typeface="Times New Roman"/>
            </a:endParaRPr>
          </a:p>
          <a:p>
            <a:pPr lvl="1" marL="723265" indent="-257175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723265" algn="l"/>
              </a:tabLst>
            </a:pPr>
            <a:r>
              <a:rPr dirty="0" sz="1400" spc="55">
                <a:latin typeface="Times New Roman"/>
                <a:cs typeface="Times New Roman"/>
              </a:rPr>
              <a:t>(5</a:t>
            </a:r>
            <a:r>
              <a:rPr dirty="0" sz="1400" spc="55">
                <a:latin typeface="Cambria"/>
                <a:cs typeface="Cambria"/>
              </a:rPr>
              <a:t>,</a:t>
            </a:r>
            <a:r>
              <a:rPr dirty="0" sz="1400" spc="-65">
                <a:latin typeface="Cambria"/>
                <a:cs typeface="Cambria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0</a:t>
            </a:r>
            <a:r>
              <a:rPr dirty="0" sz="1400" spc="50">
                <a:latin typeface="Cambria"/>
                <a:cs typeface="Cambria"/>
              </a:rPr>
              <a:t>,</a:t>
            </a:r>
            <a:r>
              <a:rPr dirty="0" sz="1400" spc="-65">
                <a:latin typeface="Cambria"/>
                <a:cs typeface="Cambria"/>
              </a:rPr>
              <a:t> </a:t>
            </a:r>
            <a:r>
              <a:rPr dirty="0" sz="1400" spc="-20">
                <a:latin typeface="Cambria"/>
                <a:cs typeface="Cambria"/>
              </a:rPr>
              <a:t>π/</a:t>
            </a:r>
            <a:r>
              <a:rPr dirty="0" sz="1400" spc="-20">
                <a:latin typeface="Times New Roman"/>
                <a:cs typeface="Times New Roman"/>
              </a:rPr>
              <a:t>4)</a:t>
            </a:r>
            <a:endParaRPr sz="1400">
              <a:latin typeface="Times New Roman"/>
              <a:cs typeface="Times New Roman"/>
            </a:endParaRPr>
          </a:p>
          <a:p>
            <a:pPr lvl="1" marL="723265" indent="-249554">
              <a:lnSpc>
                <a:spcPct val="100000"/>
              </a:lnSpc>
              <a:spcBef>
                <a:spcPts val="610"/>
              </a:spcBef>
              <a:buAutoNum type="alphaUcPeriod"/>
              <a:tabLst>
                <a:tab pos="723265" algn="l"/>
              </a:tabLst>
            </a:pPr>
            <a:r>
              <a:rPr dirty="0" sz="1400" spc="100">
                <a:latin typeface="Times New Roman"/>
                <a:cs typeface="Times New Roman"/>
              </a:rPr>
              <a:t>(5</a:t>
            </a:r>
            <a:r>
              <a:rPr dirty="0" sz="1400" spc="100">
                <a:latin typeface="Cambria"/>
                <a:cs typeface="Cambria"/>
              </a:rPr>
              <a:t>/</a:t>
            </a:r>
            <a:r>
              <a:rPr dirty="0" baseline="47619" sz="2100" spc="150" i="1">
                <a:latin typeface="Times New Roman"/>
                <a:cs typeface="Times New Roman"/>
              </a:rPr>
              <a:t>√</a:t>
            </a:r>
            <a:r>
              <a:rPr dirty="0" sz="1400" spc="100">
                <a:latin typeface="Times New Roman"/>
                <a:cs typeface="Times New Roman"/>
              </a:rPr>
              <a:t>2</a:t>
            </a:r>
            <a:r>
              <a:rPr dirty="0" sz="1400" spc="100">
                <a:latin typeface="Cambria"/>
                <a:cs typeface="Cambria"/>
              </a:rPr>
              <a:t>,</a:t>
            </a:r>
            <a:r>
              <a:rPr dirty="0" sz="1400" spc="-55">
                <a:latin typeface="Cambria"/>
                <a:cs typeface="Cambria"/>
              </a:rPr>
              <a:t> </a:t>
            </a:r>
            <a:r>
              <a:rPr dirty="0" sz="1400" spc="105">
                <a:latin typeface="Times New Roman"/>
                <a:cs typeface="Times New Roman"/>
              </a:rPr>
              <a:t>5</a:t>
            </a:r>
            <a:r>
              <a:rPr dirty="0" sz="1400" spc="105">
                <a:latin typeface="Cambria"/>
                <a:cs typeface="Cambria"/>
              </a:rPr>
              <a:t>/</a:t>
            </a:r>
            <a:r>
              <a:rPr dirty="0" baseline="47619" sz="2100" spc="157" i="1">
                <a:latin typeface="Times New Roman"/>
                <a:cs typeface="Times New Roman"/>
              </a:rPr>
              <a:t>√</a:t>
            </a:r>
            <a:r>
              <a:rPr dirty="0" sz="1400" spc="105">
                <a:latin typeface="Times New Roman"/>
                <a:cs typeface="Times New Roman"/>
              </a:rPr>
              <a:t>2</a:t>
            </a:r>
            <a:r>
              <a:rPr dirty="0" sz="1400" spc="105">
                <a:latin typeface="Cambria"/>
                <a:cs typeface="Cambria"/>
              </a:rPr>
              <a:t>,</a:t>
            </a:r>
            <a:r>
              <a:rPr dirty="0" sz="1400" spc="-50">
                <a:latin typeface="Cambria"/>
                <a:cs typeface="Cambria"/>
              </a:rPr>
              <a:t> </a:t>
            </a:r>
            <a:r>
              <a:rPr dirty="0" sz="1400" spc="-25">
                <a:latin typeface="Times New Roman"/>
                <a:cs typeface="Times New Roman"/>
              </a:rPr>
              <a:t>0)</a:t>
            </a:r>
            <a:endParaRPr sz="1400">
              <a:latin typeface="Times New Roman"/>
              <a:cs typeface="Times New Roman"/>
            </a:endParaRPr>
          </a:p>
          <a:p>
            <a:pPr lvl="1" marL="723265" indent="-252095">
              <a:lnSpc>
                <a:spcPct val="100000"/>
              </a:lnSpc>
              <a:spcBef>
                <a:spcPts val="610"/>
              </a:spcBef>
              <a:buAutoNum type="alphaUcPeriod"/>
              <a:tabLst>
                <a:tab pos="723265" algn="l"/>
              </a:tabLst>
            </a:pPr>
            <a:r>
              <a:rPr dirty="0" sz="1400" spc="100">
                <a:latin typeface="Times New Roman"/>
                <a:cs typeface="Times New Roman"/>
              </a:rPr>
              <a:t>(5</a:t>
            </a:r>
            <a:r>
              <a:rPr dirty="0" sz="1400" spc="100">
                <a:latin typeface="Cambria"/>
                <a:cs typeface="Cambria"/>
              </a:rPr>
              <a:t>/</a:t>
            </a:r>
            <a:r>
              <a:rPr dirty="0" baseline="47619" sz="2100" spc="150" i="1">
                <a:latin typeface="Times New Roman"/>
                <a:cs typeface="Times New Roman"/>
              </a:rPr>
              <a:t>√</a:t>
            </a:r>
            <a:r>
              <a:rPr dirty="0" sz="1400" spc="100">
                <a:latin typeface="Times New Roman"/>
                <a:cs typeface="Times New Roman"/>
              </a:rPr>
              <a:t>2</a:t>
            </a:r>
            <a:r>
              <a:rPr dirty="0" sz="1400" spc="100">
                <a:latin typeface="Cambria"/>
                <a:cs typeface="Cambria"/>
              </a:rPr>
              <a:t>,</a:t>
            </a:r>
            <a:r>
              <a:rPr dirty="0" sz="1400" spc="-65">
                <a:latin typeface="Cambria"/>
                <a:cs typeface="Cambria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0</a:t>
            </a:r>
            <a:r>
              <a:rPr dirty="0" sz="1400" spc="50">
                <a:latin typeface="Cambria"/>
                <a:cs typeface="Cambria"/>
              </a:rPr>
              <a:t>,</a:t>
            </a:r>
            <a:r>
              <a:rPr dirty="0" sz="1400" spc="-60">
                <a:latin typeface="Cambria"/>
                <a:cs typeface="Cambria"/>
              </a:rPr>
              <a:t> </a:t>
            </a:r>
            <a:r>
              <a:rPr dirty="0" sz="1400" spc="90">
                <a:latin typeface="Times New Roman"/>
                <a:cs typeface="Times New Roman"/>
              </a:rPr>
              <a:t>5</a:t>
            </a:r>
            <a:r>
              <a:rPr dirty="0" sz="1400" spc="90">
                <a:latin typeface="Cambria"/>
                <a:cs typeface="Cambria"/>
              </a:rPr>
              <a:t>/</a:t>
            </a:r>
            <a:r>
              <a:rPr dirty="0" baseline="47619" sz="2100" spc="135" i="1">
                <a:latin typeface="Times New Roman"/>
                <a:cs typeface="Times New Roman"/>
              </a:rPr>
              <a:t>√</a:t>
            </a:r>
            <a:r>
              <a:rPr dirty="0" sz="1400" spc="90">
                <a:latin typeface="Times New Roman"/>
                <a:cs typeface="Times New Roman"/>
              </a:rPr>
              <a:t>2)</a:t>
            </a:r>
            <a:endParaRPr sz="1400">
              <a:latin typeface="Times New Roman"/>
              <a:cs typeface="Times New Roman"/>
            </a:endParaRPr>
          </a:p>
          <a:p>
            <a:pPr lvl="1" marL="723265" indent="-259715">
              <a:lnSpc>
                <a:spcPct val="100000"/>
              </a:lnSpc>
              <a:spcBef>
                <a:spcPts val="615"/>
              </a:spcBef>
              <a:buAutoNum type="alphaUcPeriod"/>
              <a:tabLst>
                <a:tab pos="723265" algn="l"/>
              </a:tabLst>
            </a:pPr>
            <a:r>
              <a:rPr dirty="0" sz="1400" spc="60">
                <a:latin typeface="Times New Roman"/>
                <a:cs typeface="Times New Roman"/>
              </a:rPr>
              <a:t>(0</a:t>
            </a:r>
            <a:r>
              <a:rPr dirty="0" sz="1400" spc="60">
                <a:latin typeface="Cambria"/>
                <a:cs typeface="Cambria"/>
              </a:rPr>
              <a:t>,</a:t>
            </a:r>
            <a:r>
              <a:rPr dirty="0" sz="1400" spc="-70">
                <a:latin typeface="Cambria"/>
                <a:cs typeface="Cambria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0</a:t>
            </a:r>
            <a:r>
              <a:rPr dirty="0" sz="1400" spc="50">
                <a:latin typeface="Cambria"/>
                <a:cs typeface="Cambria"/>
              </a:rPr>
              <a:t>,</a:t>
            </a:r>
            <a:r>
              <a:rPr dirty="0" sz="1400" spc="-70">
                <a:latin typeface="Cambria"/>
                <a:cs typeface="Cambria"/>
              </a:rPr>
              <a:t> </a:t>
            </a:r>
            <a:r>
              <a:rPr dirty="0" sz="1400" spc="-35">
                <a:latin typeface="Times New Roman"/>
                <a:cs typeface="Times New Roman"/>
              </a:rPr>
              <a:t>5)</a:t>
            </a:r>
            <a:endParaRPr sz="14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295"/>
              </a:spcBef>
              <a:buFont typeface="Times New Roman"/>
              <a:buAutoNum type="alphaUcPeriod"/>
            </a:pPr>
            <a:endParaRPr sz="1400">
              <a:latin typeface="Times New Roman"/>
              <a:cs typeface="Times New Roman"/>
            </a:endParaRPr>
          </a:p>
          <a:p>
            <a:pPr marL="385445">
              <a:lnSpc>
                <a:spcPct val="100000"/>
              </a:lnSpc>
              <a:tabLst>
                <a:tab pos="1348105" algn="l"/>
              </a:tabLst>
            </a:pPr>
            <a:r>
              <a:rPr dirty="0" sz="1400" spc="-10" b="1">
                <a:latin typeface="Georgia"/>
                <a:cs typeface="Georgia"/>
              </a:rPr>
              <a:t>Solution:</a:t>
            </a:r>
            <a:r>
              <a:rPr dirty="0" sz="1400" b="1">
                <a:latin typeface="Georgia"/>
                <a:cs typeface="Georgia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D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95"/>
              </a:spcBef>
            </a:pPr>
            <a:endParaRPr sz="1400">
              <a:latin typeface="Times New Roman"/>
              <a:cs typeface="Times New Roman"/>
            </a:endParaRPr>
          </a:p>
          <a:p>
            <a:pPr algn="r" marL="212725" marR="6764020" indent="-212725">
              <a:lnSpc>
                <a:spcPct val="100000"/>
              </a:lnSpc>
              <a:buAutoNum type="arabicPeriod" startAt="2"/>
              <a:tabLst>
                <a:tab pos="212725" algn="l"/>
              </a:tabLst>
            </a:pPr>
            <a:r>
              <a:rPr dirty="0" sz="1400" spc="150">
                <a:latin typeface="Times New Roman"/>
                <a:cs typeface="Times New Roman"/>
              </a:rPr>
              <a:t>(</a:t>
            </a:r>
            <a:r>
              <a:rPr dirty="0" baseline="47619" sz="2100" spc="225" i="1">
                <a:latin typeface="Times New Roman"/>
                <a:cs typeface="Times New Roman"/>
              </a:rPr>
              <a:t>√</a:t>
            </a:r>
            <a:r>
              <a:rPr dirty="0" sz="1400" spc="150">
                <a:latin typeface="Times New Roman"/>
                <a:cs typeface="Times New Roman"/>
              </a:rPr>
              <a:t>2</a:t>
            </a:r>
            <a:r>
              <a:rPr dirty="0" sz="1400" spc="150">
                <a:latin typeface="Cambria"/>
                <a:cs typeface="Cambria"/>
              </a:rPr>
              <a:t>,</a:t>
            </a:r>
            <a:r>
              <a:rPr dirty="0" sz="1400" spc="-10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π/</a:t>
            </a:r>
            <a:r>
              <a:rPr dirty="0" sz="1400">
                <a:latin typeface="Times New Roman"/>
                <a:cs typeface="Times New Roman"/>
              </a:rPr>
              <a:t>2</a:t>
            </a:r>
            <a:r>
              <a:rPr dirty="0" sz="1400">
                <a:latin typeface="Cambria"/>
                <a:cs typeface="Cambria"/>
              </a:rPr>
              <a:t>,</a:t>
            </a:r>
            <a:r>
              <a:rPr dirty="0" sz="1400" spc="-5">
                <a:latin typeface="Cambria"/>
                <a:cs typeface="Cambria"/>
              </a:rPr>
              <a:t> </a:t>
            </a:r>
            <a:r>
              <a:rPr dirty="0" sz="1400" spc="-20">
                <a:latin typeface="Cambria"/>
                <a:cs typeface="Cambria"/>
              </a:rPr>
              <a:t>π/</a:t>
            </a:r>
            <a:r>
              <a:rPr dirty="0" sz="1400" spc="-20">
                <a:latin typeface="Times New Roman"/>
                <a:cs typeface="Times New Roman"/>
              </a:rPr>
              <a:t>4)</a:t>
            </a:r>
            <a:endParaRPr sz="1400">
              <a:latin typeface="Times New Roman"/>
              <a:cs typeface="Times New Roman"/>
            </a:endParaRPr>
          </a:p>
          <a:p>
            <a:pPr lvl="1" marL="723265" indent="-257175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723265" algn="l"/>
              </a:tabLst>
            </a:pPr>
            <a:r>
              <a:rPr dirty="0" sz="1400" spc="150">
                <a:latin typeface="Times New Roman"/>
                <a:cs typeface="Times New Roman"/>
              </a:rPr>
              <a:t>(</a:t>
            </a:r>
            <a:r>
              <a:rPr dirty="0" baseline="47619" sz="2100" spc="225" i="1">
                <a:latin typeface="Times New Roman"/>
                <a:cs typeface="Times New Roman"/>
              </a:rPr>
              <a:t>√</a:t>
            </a:r>
            <a:r>
              <a:rPr dirty="0" sz="1400" spc="150">
                <a:latin typeface="Times New Roman"/>
                <a:cs typeface="Times New Roman"/>
              </a:rPr>
              <a:t>2</a:t>
            </a:r>
            <a:r>
              <a:rPr dirty="0" sz="1400" spc="150">
                <a:latin typeface="Cambria"/>
                <a:cs typeface="Cambria"/>
              </a:rPr>
              <a:t>,</a:t>
            </a:r>
            <a:r>
              <a:rPr dirty="0" sz="1400" spc="-10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π/</a:t>
            </a:r>
            <a:r>
              <a:rPr dirty="0" sz="1400">
                <a:latin typeface="Times New Roman"/>
                <a:cs typeface="Times New Roman"/>
              </a:rPr>
              <a:t>2</a:t>
            </a:r>
            <a:r>
              <a:rPr dirty="0" sz="1400">
                <a:latin typeface="Cambria"/>
                <a:cs typeface="Cambria"/>
              </a:rPr>
              <a:t>,</a:t>
            </a:r>
            <a:r>
              <a:rPr dirty="0" sz="1400" spc="-10">
                <a:latin typeface="Cambria"/>
                <a:cs typeface="Cambria"/>
              </a:rPr>
              <a:t> </a:t>
            </a:r>
            <a:r>
              <a:rPr dirty="0" sz="1400" spc="-20">
                <a:latin typeface="Cambria"/>
                <a:cs typeface="Cambria"/>
              </a:rPr>
              <a:t>π/</a:t>
            </a:r>
            <a:r>
              <a:rPr dirty="0" sz="1400" spc="-20">
                <a:latin typeface="Times New Roman"/>
                <a:cs typeface="Times New Roman"/>
              </a:rPr>
              <a:t>4)</a:t>
            </a:r>
            <a:endParaRPr sz="1400">
              <a:latin typeface="Times New Roman"/>
              <a:cs typeface="Times New Roman"/>
            </a:endParaRPr>
          </a:p>
          <a:p>
            <a:pPr lvl="1" marL="723265" indent="-249554">
              <a:lnSpc>
                <a:spcPct val="100000"/>
              </a:lnSpc>
              <a:spcBef>
                <a:spcPts val="610"/>
              </a:spcBef>
              <a:buAutoNum type="alphaUcPeriod"/>
              <a:tabLst>
                <a:tab pos="723265" algn="l"/>
              </a:tabLst>
            </a:pPr>
            <a:r>
              <a:rPr dirty="0" sz="1400" spc="60">
                <a:latin typeface="Times New Roman"/>
                <a:cs typeface="Times New Roman"/>
              </a:rPr>
              <a:t>(1</a:t>
            </a:r>
            <a:r>
              <a:rPr dirty="0" sz="1400" spc="60">
                <a:latin typeface="Cambria"/>
                <a:cs typeface="Cambria"/>
              </a:rPr>
              <a:t>,</a:t>
            </a:r>
            <a:r>
              <a:rPr dirty="0" sz="1400" spc="-70">
                <a:latin typeface="Cambria"/>
                <a:cs typeface="Cambria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1</a:t>
            </a:r>
            <a:r>
              <a:rPr dirty="0" sz="1400" spc="50">
                <a:latin typeface="Cambria"/>
                <a:cs typeface="Cambria"/>
              </a:rPr>
              <a:t>,</a:t>
            </a:r>
            <a:r>
              <a:rPr dirty="0" sz="1400" spc="-70">
                <a:latin typeface="Cambria"/>
                <a:cs typeface="Cambria"/>
              </a:rPr>
              <a:t> </a:t>
            </a:r>
            <a:r>
              <a:rPr dirty="0" sz="1400" spc="-35">
                <a:latin typeface="Times New Roman"/>
                <a:cs typeface="Times New Roman"/>
              </a:rPr>
              <a:t>0)</a:t>
            </a:r>
            <a:endParaRPr sz="1400">
              <a:latin typeface="Times New Roman"/>
              <a:cs typeface="Times New Roman"/>
            </a:endParaRPr>
          </a:p>
          <a:p>
            <a:pPr lvl="1" marL="723265" indent="-252095">
              <a:lnSpc>
                <a:spcPct val="100000"/>
              </a:lnSpc>
              <a:spcBef>
                <a:spcPts val="615"/>
              </a:spcBef>
              <a:buAutoNum type="alphaUcPeriod"/>
              <a:tabLst>
                <a:tab pos="723265" algn="l"/>
              </a:tabLst>
            </a:pPr>
            <a:r>
              <a:rPr dirty="0" sz="1400" spc="55">
                <a:latin typeface="Times New Roman"/>
                <a:cs typeface="Times New Roman"/>
              </a:rPr>
              <a:t>(1</a:t>
            </a:r>
            <a:r>
              <a:rPr dirty="0" sz="1400" spc="55">
                <a:latin typeface="Cambria"/>
                <a:cs typeface="Cambria"/>
              </a:rPr>
              <a:t>,</a:t>
            </a:r>
            <a:r>
              <a:rPr dirty="0" sz="1400" spc="-65">
                <a:latin typeface="Cambria"/>
                <a:cs typeface="Cambria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0</a:t>
            </a:r>
            <a:r>
              <a:rPr dirty="0" sz="1400" spc="50">
                <a:latin typeface="Cambria"/>
                <a:cs typeface="Cambria"/>
              </a:rPr>
              <a:t>,</a:t>
            </a:r>
            <a:r>
              <a:rPr dirty="0" sz="1400" spc="-65">
                <a:latin typeface="Cambria"/>
                <a:cs typeface="Cambria"/>
              </a:rPr>
              <a:t> </a:t>
            </a:r>
            <a:r>
              <a:rPr dirty="0" sz="1400" spc="-35">
                <a:latin typeface="Times New Roman"/>
                <a:cs typeface="Times New Roman"/>
              </a:rPr>
              <a:t>1)</a:t>
            </a:r>
            <a:endParaRPr sz="1400">
              <a:latin typeface="Times New Roman"/>
              <a:cs typeface="Times New Roman"/>
            </a:endParaRPr>
          </a:p>
          <a:p>
            <a:pPr algn="r" lvl="1" marL="259715" marR="6830695" indent="-259715">
              <a:lnSpc>
                <a:spcPct val="100000"/>
              </a:lnSpc>
              <a:spcBef>
                <a:spcPts val="610"/>
              </a:spcBef>
              <a:buAutoNum type="alphaUcPeriod"/>
              <a:tabLst>
                <a:tab pos="259715" algn="l"/>
              </a:tabLst>
            </a:pPr>
            <a:r>
              <a:rPr dirty="0" sz="1400" spc="60">
                <a:latin typeface="Times New Roman"/>
                <a:cs typeface="Times New Roman"/>
              </a:rPr>
              <a:t>(0</a:t>
            </a:r>
            <a:r>
              <a:rPr dirty="0" sz="1400" spc="60">
                <a:latin typeface="Cambria"/>
                <a:cs typeface="Cambria"/>
              </a:rPr>
              <a:t>,</a:t>
            </a:r>
            <a:r>
              <a:rPr dirty="0" sz="1400" spc="-70">
                <a:latin typeface="Cambria"/>
                <a:cs typeface="Cambria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0</a:t>
            </a:r>
            <a:r>
              <a:rPr dirty="0" sz="1400" spc="50">
                <a:latin typeface="Cambria"/>
                <a:cs typeface="Cambria"/>
              </a:rPr>
              <a:t>,</a:t>
            </a:r>
            <a:r>
              <a:rPr dirty="0" sz="1400" spc="-70">
                <a:latin typeface="Cambria"/>
                <a:cs typeface="Cambria"/>
              </a:rPr>
              <a:t> </a:t>
            </a:r>
            <a:r>
              <a:rPr dirty="0" baseline="47619" sz="2100" spc="209" i="1">
                <a:latin typeface="Times New Roman"/>
                <a:cs typeface="Times New Roman"/>
              </a:rPr>
              <a:t>√</a:t>
            </a:r>
            <a:r>
              <a:rPr dirty="0" sz="1400" spc="140">
                <a:latin typeface="Times New Roman"/>
                <a:cs typeface="Times New Roman"/>
              </a:rPr>
              <a:t>2)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95"/>
              </a:spcBef>
            </a:pPr>
            <a:endParaRPr sz="1400">
              <a:latin typeface="Times New Roman"/>
              <a:cs typeface="Times New Roman"/>
            </a:endParaRPr>
          </a:p>
          <a:p>
            <a:pPr marL="385445">
              <a:lnSpc>
                <a:spcPct val="100000"/>
              </a:lnSpc>
              <a:tabLst>
                <a:tab pos="1348105" algn="l"/>
              </a:tabLst>
            </a:pPr>
            <a:r>
              <a:rPr dirty="0" sz="1400" spc="-10" b="1">
                <a:latin typeface="Georgia"/>
                <a:cs typeface="Georgia"/>
              </a:rPr>
              <a:t>Solution:</a:t>
            </a:r>
            <a:r>
              <a:rPr dirty="0" sz="1400" b="1">
                <a:latin typeface="Georgia"/>
                <a:cs typeface="Georgia"/>
              </a:rPr>
              <a:t>	</a:t>
            </a:r>
            <a:r>
              <a:rPr dirty="0" sz="1400" spc="5">
                <a:latin typeface="Times New Roman"/>
                <a:cs typeface="Times New Roman"/>
              </a:rPr>
              <a:t>B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6119" y="889022"/>
            <a:ext cx="8306434" cy="6375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587115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7.4.</a:t>
            </a:r>
            <a:r>
              <a:rPr dirty="0" sz="1200" spc="250">
                <a:latin typeface="Times New Roman"/>
                <a:cs typeface="Times New Roman"/>
              </a:rPr>
              <a:t>  </a:t>
            </a:r>
            <a:r>
              <a:rPr dirty="0" sz="1200" spc="40">
                <a:latin typeface="Times New Roman"/>
                <a:cs typeface="Times New Roman"/>
              </a:rPr>
              <a:t>SCH</a:t>
            </a:r>
            <a:r>
              <a:rPr dirty="0" sz="1200" spc="35">
                <a:latin typeface="Times New Roman"/>
                <a:cs typeface="Times New Roman"/>
              </a:rPr>
              <a:t>R</a:t>
            </a:r>
            <a:r>
              <a:rPr dirty="0" sz="1200" spc="-675">
                <a:latin typeface="Times New Roman"/>
                <a:cs typeface="Times New Roman"/>
              </a:rPr>
              <a:t>O</a:t>
            </a:r>
            <a:r>
              <a:rPr dirty="0" baseline="13888" sz="1800" spc="60">
                <a:latin typeface="Times New Roman"/>
                <a:cs typeface="Times New Roman"/>
              </a:rPr>
              <a:t>¨</a:t>
            </a:r>
            <a:r>
              <a:rPr dirty="0" baseline="13888" sz="1800" spc="-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DINGER’S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EQUATION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HYDROGEN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ATOM</a:t>
            </a:r>
            <a:endParaRPr sz="1200">
              <a:latin typeface="Times New Roman"/>
              <a:cs typeface="Times New Roman"/>
            </a:endParaRPr>
          </a:p>
          <a:p>
            <a:pPr marL="25400">
              <a:lnSpc>
                <a:spcPct val="100000"/>
              </a:lnSpc>
              <a:spcBef>
                <a:spcPts val="1335"/>
              </a:spcBef>
              <a:tabLst>
                <a:tab pos="585470" algn="l"/>
              </a:tabLst>
            </a:pPr>
            <a:r>
              <a:rPr dirty="0" sz="1700" spc="-25" b="1">
                <a:latin typeface="Georgia"/>
                <a:cs typeface="Georgia"/>
              </a:rPr>
              <a:t>7.4</a:t>
            </a:r>
            <a:r>
              <a:rPr dirty="0" sz="1700" b="1">
                <a:latin typeface="Georgia"/>
                <a:cs typeface="Georgia"/>
              </a:rPr>
              <a:t>	</a:t>
            </a:r>
            <a:r>
              <a:rPr dirty="0" sz="1700" spc="-35" b="1">
                <a:latin typeface="Georgia"/>
                <a:cs typeface="Georgia"/>
              </a:rPr>
              <a:t>S</a:t>
            </a:r>
            <a:r>
              <a:rPr dirty="0" sz="1700" spc="-95" b="1">
                <a:latin typeface="Georgia"/>
                <a:cs typeface="Georgia"/>
              </a:rPr>
              <a:t>c</a:t>
            </a:r>
            <a:r>
              <a:rPr dirty="0" sz="1700" spc="-35" b="1">
                <a:latin typeface="Georgia"/>
                <a:cs typeface="Georgia"/>
              </a:rPr>
              <a:t>hr</a:t>
            </a:r>
            <a:r>
              <a:rPr dirty="0" sz="1700" spc="-1115" b="1">
                <a:latin typeface="Georgia"/>
                <a:cs typeface="Georgia"/>
              </a:rPr>
              <a:t>o</a:t>
            </a:r>
            <a:r>
              <a:rPr dirty="0" sz="1700" spc="-35" b="1">
                <a:latin typeface="Georgia"/>
                <a:cs typeface="Georgia"/>
              </a:rPr>
              <a:t>¨dinger’s</a:t>
            </a:r>
            <a:r>
              <a:rPr dirty="0" sz="1700" spc="50" b="1">
                <a:latin typeface="Georgia"/>
                <a:cs typeface="Georgia"/>
              </a:rPr>
              <a:t> </a:t>
            </a:r>
            <a:r>
              <a:rPr dirty="0" sz="1700" spc="-30" b="1">
                <a:latin typeface="Georgia"/>
                <a:cs typeface="Georgia"/>
              </a:rPr>
              <a:t>Equation</a:t>
            </a:r>
            <a:r>
              <a:rPr dirty="0" sz="1700" spc="55" b="1">
                <a:latin typeface="Georgia"/>
                <a:cs typeface="Georgia"/>
              </a:rPr>
              <a:t> </a:t>
            </a:r>
            <a:r>
              <a:rPr dirty="0" sz="1700" spc="-10" b="1">
                <a:latin typeface="Georgia"/>
                <a:cs typeface="Georgia"/>
              </a:rPr>
              <a:t>and</a:t>
            </a:r>
            <a:r>
              <a:rPr dirty="0" sz="1700" spc="50" b="1">
                <a:latin typeface="Georgia"/>
                <a:cs typeface="Georgia"/>
              </a:rPr>
              <a:t> </a:t>
            </a:r>
            <a:r>
              <a:rPr dirty="0" sz="1700" b="1">
                <a:latin typeface="Georgia"/>
                <a:cs typeface="Georgia"/>
              </a:rPr>
              <a:t>the</a:t>
            </a:r>
            <a:r>
              <a:rPr dirty="0" sz="1700" spc="50" b="1">
                <a:latin typeface="Georgia"/>
                <a:cs typeface="Georgia"/>
              </a:rPr>
              <a:t> </a:t>
            </a:r>
            <a:r>
              <a:rPr dirty="0" sz="1700" spc="-35" b="1">
                <a:latin typeface="Georgia"/>
                <a:cs typeface="Georgia"/>
              </a:rPr>
              <a:t>Hydrogen</a:t>
            </a:r>
            <a:r>
              <a:rPr dirty="0" sz="1700" spc="50" b="1">
                <a:latin typeface="Georgia"/>
                <a:cs typeface="Georgia"/>
              </a:rPr>
              <a:t> </a:t>
            </a:r>
            <a:r>
              <a:rPr dirty="0" sz="1700" spc="-20" b="1">
                <a:latin typeface="Georgia"/>
                <a:cs typeface="Georgia"/>
              </a:rPr>
              <a:t>Atom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6119" y="889022"/>
            <a:ext cx="82810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  <a:tabLst>
                <a:tab pos="3586479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7.4.</a:t>
            </a:r>
            <a:r>
              <a:rPr dirty="0" sz="1200" spc="250">
                <a:latin typeface="Times New Roman"/>
                <a:cs typeface="Times New Roman"/>
              </a:rPr>
              <a:t>  </a:t>
            </a:r>
            <a:r>
              <a:rPr dirty="0" sz="1200" spc="40">
                <a:latin typeface="Times New Roman"/>
                <a:cs typeface="Times New Roman"/>
              </a:rPr>
              <a:t>SCHR</a:t>
            </a:r>
            <a:r>
              <a:rPr dirty="0" sz="1200" spc="-675">
                <a:latin typeface="Times New Roman"/>
                <a:cs typeface="Times New Roman"/>
              </a:rPr>
              <a:t>O</a:t>
            </a:r>
            <a:r>
              <a:rPr dirty="0" baseline="13888" sz="1800" spc="60">
                <a:latin typeface="Times New Roman"/>
                <a:cs typeface="Times New Roman"/>
              </a:rPr>
              <a:t>¨</a:t>
            </a:r>
            <a:r>
              <a:rPr dirty="0" baseline="13888" sz="1800" spc="-142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DINGER’S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EQUATION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HYDROGEN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ATOM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1112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We</a:t>
            </a:r>
            <a:r>
              <a:rPr dirty="0" spc="250"/>
              <a:t> </a:t>
            </a:r>
            <a:r>
              <a:rPr dirty="0"/>
              <a:t>approach</a:t>
            </a:r>
            <a:r>
              <a:rPr dirty="0" spc="260"/>
              <a:t> </a:t>
            </a:r>
            <a:r>
              <a:rPr dirty="0"/>
              <a:t>the</a:t>
            </a:r>
            <a:r>
              <a:rPr dirty="0" spc="260"/>
              <a:t> </a:t>
            </a:r>
            <a:r>
              <a:rPr dirty="0"/>
              <a:t>hydrogen</a:t>
            </a:r>
            <a:r>
              <a:rPr dirty="0" spc="254"/>
              <a:t> </a:t>
            </a:r>
            <a:r>
              <a:rPr dirty="0"/>
              <a:t>atom</a:t>
            </a:r>
            <a:r>
              <a:rPr dirty="0" spc="260"/>
              <a:t> </a:t>
            </a:r>
            <a:r>
              <a:rPr dirty="0"/>
              <a:t>in</a:t>
            </a:r>
            <a:r>
              <a:rPr dirty="0" spc="260"/>
              <a:t> </a:t>
            </a:r>
            <a:r>
              <a:rPr dirty="0"/>
              <a:t>spherical</a:t>
            </a:r>
            <a:r>
              <a:rPr dirty="0" spc="260"/>
              <a:t> </a:t>
            </a:r>
            <a:r>
              <a:rPr dirty="0"/>
              <a:t>coordinates</a:t>
            </a:r>
            <a:r>
              <a:rPr dirty="0" spc="260"/>
              <a:t> </a:t>
            </a:r>
            <a:r>
              <a:rPr dirty="0" spc="-10"/>
              <a:t>rather </a:t>
            </a:r>
            <a:r>
              <a:rPr dirty="0" spc="70"/>
              <a:t>than</a:t>
            </a:r>
            <a:r>
              <a:rPr dirty="0" spc="145"/>
              <a:t> </a:t>
            </a:r>
            <a:r>
              <a:rPr dirty="0"/>
              <a:t>Cartesian</a:t>
            </a:r>
            <a:r>
              <a:rPr dirty="0" spc="150"/>
              <a:t> </a:t>
            </a:r>
            <a:r>
              <a:rPr dirty="0" spc="-20"/>
              <a:t>because.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0"/>
              <a:t> </a:t>
            </a:r>
            <a:r>
              <a:rPr dirty="0"/>
              <a:t>.</a:t>
            </a:r>
            <a:r>
              <a:rPr dirty="0" spc="-215"/>
              <a:t> </a:t>
            </a:r>
            <a:r>
              <a:rPr dirty="0"/>
              <a:t>(Choose</a:t>
            </a:r>
            <a:r>
              <a:rPr dirty="0" spc="145"/>
              <a:t> </a:t>
            </a:r>
            <a:r>
              <a:rPr dirty="0" spc="-20"/>
              <a:t>one)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42037"/>
            <a:ext cx="7280909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potential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function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simpler.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boundary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conditions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simpler.</a:t>
            </a:r>
            <a:endParaRPr sz="2450">
              <a:latin typeface="Times New Roman"/>
              <a:cs typeface="Times New Roman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normalization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condition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simpler.</a:t>
            </a:r>
            <a:endParaRPr sz="2450">
              <a:latin typeface="Times New Roman"/>
              <a:cs typeface="Times New Roman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limits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integration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finite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rather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infinite.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20687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7.1.</a:t>
            </a:r>
            <a:r>
              <a:rPr dirty="0" sz="1200" spc="25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QUANTUM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NUMBERS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HYDROGEN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ATOM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Which</a:t>
            </a:r>
            <a:r>
              <a:rPr dirty="0" spc="270"/>
              <a:t> </a:t>
            </a:r>
            <a:r>
              <a:rPr dirty="0"/>
              <a:t>of</a:t>
            </a:r>
            <a:r>
              <a:rPr dirty="0" spc="270"/>
              <a:t> </a:t>
            </a:r>
            <a:r>
              <a:rPr dirty="0"/>
              <a:t>the</a:t>
            </a:r>
            <a:r>
              <a:rPr dirty="0" spc="270"/>
              <a:t> </a:t>
            </a:r>
            <a:r>
              <a:rPr dirty="0" spc="-55"/>
              <a:t>following</a:t>
            </a:r>
            <a:r>
              <a:rPr dirty="0" spc="270"/>
              <a:t> </a:t>
            </a:r>
            <a:r>
              <a:rPr dirty="0"/>
              <a:t>are</a:t>
            </a:r>
            <a:r>
              <a:rPr dirty="0" spc="270"/>
              <a:t> </a:t>
            </a:r>
            <a:r>
              <a:rPr dirty="0"/>
              <a:t>possible</a:t>
            </a:r>
            <a:r>
              <a:rPr dirty="0" spc="270"/>
              <a:t> </a:t>
            </a:r>
            <a:r>
              <a:rPr dirty="0"/>
              <a:t>hydrogen</a:t>
            </a:r>
            <a:r>
              <a:rPr dirty="0" spc="270"/>
              <a:t> </a:t>
            </a:r>
            <a:r>
              <a:rPr dirty="0"/>
              <a:t>atom</a:t>
            </a:r>
            <a:r>
              <a:rPr dirty="0" spc="265"/>
              <a:t> </a:t>
            </a:r>
            <a:r>
              <a:rPr dirty="0" spc="-10"/>
              <a:t>eigenstates? </a:t>
            </a:r>
            <a:r>
              <a:rPr dirty="0"/>
              <a:t>(Choose</a:t>
            </a:r>
            <a:r>
              <a:rPr dirty="0" spc="50"/>
              <a:t> </a:t>
            </a:r>
            <a:r>
              <a:rPr dirty="0"/>
              <a:t>all</a:t>
            </a:r>
            <a:r>
              <a:rPr dirty="0" spc="50"/>
              <a:t> </a:t>
            </a:r>
            <a:r>
              <a:rPr dirty="0" spc="114"/>
              <a:t>that</a:t>
            </a:r>
            <a:r>
              <a:rPr dirty="0" spc="50"/>
              <a:t> </a:t>
            </a:r>
            <a:r>
              <a:rPr dirty="0" spc="-1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82358" y="2102782"/>
            <a:ext cx="1454150" cy="260921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419734" indent="-370205">
              <a:lnSpc>
                <a:spcPct val="100000"/>
              </a:lnSpc>
              <a:spcBef>
                <a:spcPts val="1140"/>
              </a:spcBef>
              <a:buFont typeface="Times New Roman"/>
              <a:buAutoNum type="alphaUcPeriod"/>
              <a:tabLst>
                <a:tab pos="419734" algn="l"/>
              </a:tabLst>
            </a:pPr>
            <a:r>
              <a:rPr dirty="0" baseline="11337" sz="3675" spc="-15">
                <a:latin typeface="Cambria"/>
                <a:cs typeface="Cambria"/>
              </a:rPr>
              <a:t>ψ</a:t>
            </a:r>
            <a:r>
              <a:rPr dirty="0" sz="2050" spc="-10">
                <a:latin typeface="Times New Roman"/>
                <a:cs typeface="Times New Roman"/>
              </a:rPr>
              <a:t>1</a:t>
            </a:r>
            <a:r>
              <a:rPr dirty="0" sz="2050" spc="-10">
                <a:latin typeface="Cambria"/>
                <a:cs typeface="Cambria"/>
              </a:rPr>
              <a:t>,</a:t>
            </a:r>
            <a:r>
              <a:rPr dirty="0" sz="2050" spc="-10">
                <a:latin typeface="Times New Roman"/>
                <a:cs typeface="Times New Roman"/>
              </a:rPr>
              <a:t>1</a:t>
            </a:r>
            <a:r>
              <a:rPr dirty="0" sz="2050" spc="-10">
                <a:latin typeface="Cambria"/>
                <a:cs typeface="Cambria"/>
              </a:rPr>
              <a:t>,</a:t>
            </a:r>
            <a:r>
              <a:rPr dirty="0" sz="2050" spc="-10">
                <a:latin typeface="Times New Roman"/>
                <a:cs typeface="Times New Roman"/>
              </a:rPr>
              <a:t>1</a:t>
            </a:r>
            <a:endParaRPr sz="2050">
              <a:latin typeface="Times New Roman"/>
              <a:cs typeface="Times New Roman"/>
            </a:endParaRPr>
          </a:p>
          <a:p>
            <a:pPr marL="419734" indent="-35814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19734" algn="l"/>
              </a:tabLst>
            </a:pPr>
            <a:r>
              <a:rPr dirty="0" baseline="11337" sz="3675" spc="-15">
                <a:latin typeface="Cambria"/>
                <a:cs typeface="Cambria"/>
              </a:rPr>
              <a:t>ψ</a:t>
            </a:r>
            <a:r>
              <a:rPr dirty="0" sz="2050" spc="-10">
                <a:latin typeface="Times New Roman"/>
                <a:cs typeface="Times New Roman"/>
              </a:rPr>
              <a:t>2</a:t>
            </a:r>
            <a:r>
              <a:rPr dirty="0" sz="2050" spc="-10">
                <a:latin typeface="Cambria"/>
                <a:cs typeface="Cambria"/>
              </a:rPr>
              <a:t>,</a:t>
            </a:r>
            <a:r>
              <a:rPr dirty="0" sz="2050" spc="-10">
                <a:latin typeface="Times New Roman"/>
                <a:cs typeface="Times New Roman"/>
              </a:rPr>
              <a:t>1</a:t>
            </a:r>
            <a:r>
              <a:rPr dirty="0" sz="2050" spc="-10">
                <a:latin typeface="Cambria"/>
                <a:cs typeface="Cambria"/>
              </a:rPr>
              <a:t>,</a:t>
            </a:r>
            <a:r>
              <a:rPr dirty="0" sz="2050" spc="-10">
                <a:latin typeface="Times New Roman"/>
                <a:cs typeface="Times New Roman"/>
              </a:rPr>
              <a:t>1</a:t>
            </a:r>
            <a:endParaRPr sz="2050">
              <a:latin typeface="Times New Roman"/>
              <a:cs typeface="Times New Roman"/>
            </a:endParaRPr>
          </a:p>
          <a:p>
            <a:pPr marL="419100" indent="-36195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19100" algn="l"/>
              </a:tabLst>
            </a:pPr>
            <a:r>
              <a:rPr dirty="0" baseline="11337" sz="3675" spc="-15">
                <a:latin typeface="Cambria"/>
                <a:cs typeface="Cambria"/>
              </a:rPr>
              <a:t>ψ</a:t>
            </a:r>
            <a:r>
              <a:rPr dirty="0" sz="2050" spc="-10">
                <a:latin typeface="Times New Roman"/>
                <a:cs typeface="Times New Roman"/>
              </a:rPr>
              <a:t>2</a:t>
            </a:r>
            <a:r>
              <a:rPr dirty="0" sz="2050" spc="-10">
                <a:latin typeface="Cambria"/>
                <a:cs typeface="Cambria"/>
              </a:rPr>
              <a:t>,</a:t>
            </a:r>
            <a:r>
              <a:rPr dirty="0" sz="2050" spc="-10">
                <a:latin typeface="Times New Roman"/>
                <a:cs typeface="Times New Roman"/>
              </a:rPr>
              <a:t>1</a:t>
            </a:r>
            <a:r>
              <a:rPr dirty="0" sz="2050" spc="-10">
                <a:latin typeface="Cambria"/>
                <a:cs typeface="Cambria"/>
              </a:rPr>
              <a:t>,</a:t>
            </a:r>
            <a:r>
              <a:rPr dirty="0" sz="2050" spc="-10" i="1">
                <a:latin typeface="Times New Roman"/>
                <a:cs typeface="Times New Roman"/>
              </a:rPr>
              <a:t>−</a:t>
            </a:r>
            <a:r>
              <a:rPr dirty="0" sz="2050" spc="-10">
                <a:latin typeface="Times New Roman"/>
                <a:cs typeface="Times New Roman"/>
              </a:rPr>
              <a:t>1</a:t>
            </a:r>
            <a:endParaRPr sz="2050">
              <a:latin typeface="Times New Roman"/>
              <a:cs typeface="Times New Roman"/>
            </a:endParaRPr>
          </a:p>
          <a:p>
            <a:pPr marL="419100" indent="-374015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19100" algn="l"/>
              </a:tabLst>
            </a:pPr>
            <a:r>
              <a:rPr dirty="0" baseline="11337" sz="3675" spc="-15">
                <a:latin typeface="Cambria"/>
                <a:cs typeface="Cambria"/>
              </a:rPr>
              <a:t>ψ</a:t>
            </a:r>
            <a:r>
              <a:rPr dirty="0" sz="2050" spc="-10">
                <a:latin typeface="Times New Roman"/>
                <a:cs typeface="Times New Roman"/>
              </a:rPr>
              <a:t>2</a:t>
            </a:r>
            <a:r>
              <a:rPr dirty="0" sz="2050" spc="-10">
                <a:latin typeface="Cambria"/>
                <a:cs typeface="Cambria"/>
              </a:rPr>
              <a:t>,</a:t>
            </a:r>
            <a:r>
              <a:rPr dirty="0" sz="2050" spc="-10">
                <a:latin typeface="Times New Roman"/>
                <a:cs typeface="Times New Roman"/>
              </a:rPr>
              <a:t>1</a:t>
            </a:r>
            <a:r>
              <a:rPr dirty="0" sz="2050" spc="-10">
                <a:latin typeface="Cambria"/>
                <a:cs typeface="Cambria"/>
              </a:rPr>
              <a:t>,</a:t>
            </a:r>
            <a:r>
              <a:rPr dirty="0" sz="2050" spc="-10" i="1">
                <a:latin typeface="Times New Roman"/>
                <a:cs typeface="Times New Roman"/>
              </a:rPr>
              <a:t>−</a:t>
            </a:r>
            <a:r>
              <a:rPr dirty="0" sz="2050" spc="-10">
                <a:latin typeface="Times New Roman"/>
                <a:cs typeface="Times New Roman"/>
              </a:rPr>
              <a:t>2</a:t>
            </a:r>
            <a:endParaRPr sz="205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1460"/>
              </a:spcBef>
            </a:pPr>
            <a:r>
              <a:rPr dirty="0" sz="2450" spc="-65" b="1">
                <a:latin typeface="Georgia"/>
                <a:cs typeface="Georgia"/>
              </a:rPr>
              <a:t>Solution:</a:t>
            </a:r>
            <a:endParaRPr sz="2450">
              <a:latin typeface="Georgia"/>
              <a:cs typeface="Georgia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2316708" y="4308676"/>
            <a:ext cx="1097915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>
                <a:latin typeface="Times New Roman"/>
                <a:cs typeface="Times New Roman"/>
              </a:rPr>
              <a:t>B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C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6119" y="889022"/>
            <a:ext cx="82810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  <a:tabLst>
                <a:tab pos="3586479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7.4.</a:t>
            </a:r>
            <a:r>
              <a:rPr dirty="0" sz="1200" spc="250">
                <a:latin typeface="Times New Roman"/>
                <a:cs typeface="Times New Roman"/>
              </a:rPr>
              <a:t>  </a:t>
            </a:r>
            <a:r>
              <a:rPr dirty="0" sz="1200" spc="40">
                <a:latin typeface="Times New Roman"/>
                <a:cs typeface="Times New Roman"/>
              </a:rPr>
              <a:t>SCHR</a:t>
            </a:r>
            <a:r>
              <a:rPr dirty="0" sz="1200" spc="-675">
                <a:latin typeface="Times New Roman"/>
                <a:cs typeface="Times New Roman"/>
              </a:rPr>
              <a:t>O</a:t>
            </a:r>
            <a:r>
              <a:rPr dirty="0" baseline="13888" sz="1800" spc="60">
                <a:latin typeface="Times New Roman"/>
                <a:cs typeface="Times New Roman"/>
              </a:rPr>
              <a:t>¨</a:t>
            </a:r>
            <a:r>
              <a:rPr dirty="0" baseline="13888" sz="1800" spc="-142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DINGER’S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EQUATION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HYDROGEN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ATOM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1112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We</a:t>
            </a:r>
            <a:r>
              <a:rPr dirty="0" spc="250"/>
              <a:t> </a:t>
            </a:r>
            <a:r>
              <a:rPr dirty="0"/>
              <a:t>approach</a:t>
            </a:r>
            <a:r>
              <a:rPr dirty="0" spc="260"/>
              <a:t> </a:t>
            </a:r>
            <a:r>
              <a:rPr dirty="0"/>
              <a:t>the</a:t>
            </a:r>
            <a:r>
              <a:rPr dirty="0" spc="260"/>
              <a:t> </a:t>
            </a:r>
            <a:r>
              <a:rPr dirty="0"/>
              <a:t>hydrogen</a:t>
            </a:r>
            <a:r>
              <a:rPr dirty="0" spc="254"/>
              <a:t> </a:t>
            </a:r>
            <a:r>
              <a:rPr dirty="0"/>
              <a:t>atom</a:t>
            </a:r>
            <a:r>
              <a:rPr dirty="0" spc="260"/>
              <a:t> </a:t>
            </a:r>
            <a:r>
              <a:rPr dirty="0"/>
              <a:t>in</a:t>
            </a:r>
            <a:r>
              <a:rPr dirty="0" spc="260"/>
              <a:t> </a:t>
            </a:r>
            <a:r>
              <a:rPr dirty="0"/>
              <a:t>spherical</a:t>
            </a:r>
            <a:r>
              <a:rPr dirty="0" spc="260"/>
              <a:t> </a:t>
            </a:r>
            <a:r>
              <a:rPr dirty="0"/>
              <a:t>coordinates</a:t>
            </a:r>
            <a:r>
              <a:rPr dirty="0" spc="260"/>
              <a:t> </a:t>
            </a:r>
            <a:r>
              <a:rPr dirty="0" spc="-10"/>
              <a:t>rather </a:t>
            </a:r>
            <a:r>
              <a:rPr dirty="0" spc="70"/>
              <a:t>than</a:t>
            </a:r>
            <a:r>
              <a:rPr dirty="0" spc="145"/>
              <a:t> </a:t>
            </a:r>
            <a:r>
              <a:rPr dirty="0"/>
              <a:t>Cartesian</a:t>
            </a:r>
            <a:r>
              <a:rPr dirty="0" spc="150"/>
              <a:t> </a:t>
            </a:r>
            <a:r>
              <a:rPr dirty="0" spc="-20"/>
              <a:t>because.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0"/>
              <a:t> </a:t>
            </a:r>
            <a:r>
              <a:rPr dirty="0"/>
              <a:t>.</a:t>
            </a:r>
            <a:r>
              <a:rPr dirty="0" spc="-215"/>
              <a:t> </a:t>
            </a:r>
            <a:r>
              <a:rPr dirty="0"/>
              <a:t>(Choose</a:t>
            </a:r>
            <a:r>
              <a:rPr dirty="0" spc="145"/>
              <a:t> </a:t>
            </a:r>
            <a:r>
              <a:rPr dirty="0" spc="-20"/>
              <a:t>one)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42037"/>
            <a:ext cx="7287895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potential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function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simpler.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boundary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conditions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simpler.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normalization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condition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simpler.</a:t>
            </a:r>
            <a:endParaRPr sz="2450">
              <a:latin typeface="Times New Roman"/>
              <a:cs typeface="Times New Roman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limits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integration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finite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rather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infinite.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A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6119" y="889022"/>
            <a:ext cx="82810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  <a:tabLst>
                <a:tab pos="3586479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7.4.</a:t>
            </a:r>
            <a:r>
              <a:rPr dirty="0" sz="1200" spc="250">
                <a:latin typeface="Times New Roman"/>
                <a:cs typeface="Times New Roman"/>
              </a:rPr>
              <a:t>  </a:t>
            </a:r>
            <a:r>
              <a:rPr dirty="0" sz="1200" spc="40">
                <a:latin typeface="Times New Roman"/>
                <a:cs typeface="Times New Roman"/>
              </a:rPr>
              <a:t>SCHR</a:t>
            </a:r>
            <a:r>
              <a:rPr dirty="0" sz="1200" spc="-675">
                <a:latin typeface="Times New Roman"/>
                <a:cs typeface="Times New Roman"/>
              </a:rPr>
              <a:t>O</a:t>
            </a:r>
            <a:r>
              <a:rPr dirty="0" baseline="13888" sz="1800" spc="60">
                <a:latin typeface="Times New Roman"/>
                <a:cs typeface="Times New Roman"/>
              </a:rPr>
              <a:t>¨</a:t>
            </a:r>
            <a:r>
              <a:rPr dirty="0" baseline="13888" sz="1800" spc="-142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DINGER’S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EQUATION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HYDROGEN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ATOM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1112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One</a:t>
            </a:r>
            <a:r>
              <a:rPr dirty="0" spc="-35"/>
              <a:t> </a:t>
            </a:r>
            <a:r>
              <a:rPr dirty="0" spc="85"/>
              <a:t>part</a:t>
            </a:r>
            <a:r>
              <a:rPr dirty="0" spc="-20"/>
              <a:t> </a:t>
            </a:r>
            <a:r>
              <a:rPr dirty="0" spc="-75"/>
              <a:t>of</a:t>
            </a:r>
            <a:r>
              <a:rPr dirty="0" spc="-10"/>
              <a:t> </a:t>
            </a:r>
            <a:r>
              <a:rPr dirty="0" spc="50">
                <a:latin typeface="Cambria"/>
                <a:cs typeface="Cambria"/>
              </a:rPr>
              <a:t>ψ</a:t>
            </a:r>
            <a:r>
              <a:rPr dirty="0" baseline="-16260" sz="3075" spc="75">
                <a:latin typeface="Cambria"/>
                <a:cs typeface="Cambria"/>
              </a:rPr>
              <a:t>nlm</a:t>
            </a:r>
            <a:r>
              <a:rPr dirty="0" baseline="-34313" sz="2550" spc="75">
                <a:latin typeface="Cambria"/>
                <a:cs typeface="Cambria"/>
              </a:rPr>
              <a:t>l</a:t>
            </a:r>
            <a:r>
              <a:rPr dirty="0" sz="2450" spc="50"/>
              <a:t>(</a:t>
            </a:r>
            <a:r>
              <a:rPr dirty="0" sz="2450" spc="50">
                <a:latin typeface="Cambria"/>
                <a:cs typeface="Cambria"/>
              </a:rPr>
              <a:t>r,</a:t>
            </a:r>
            <a:r>
              <a:rPr dirty="0" sz="2450" spc="-135">
                <a:latin typeface="Cambria"/>
                <a:cs typeface="Cambria"/>
              </a:rPr>
              <a:t> </a:t>
            </a:r>
            <a:r>
              <a:rPr dirty="0" sz="2450">
                <a:latin typeface="Cambria"/>
                <a:cs typeface="Cambria"/>
              </a:rPr>
              <a:t>θ,</a:t>
            </a:r>
            <a:r>
              <a:rPr dirty="0" sz="2450" spc="-135">
                <a:latin typeface="Cambria"/>
                <a:cs typeface="Cambria"/>
              </a:rPr>
              <a:t> </a:t>
            </a:r>
            <a:r>
              <a:rPr dirty="0" sz="2450" spc="-90">
                <a:latin typeface="Cambria"/>
                <a:cs typeface="Cambria"/>
              </a:rPr>
              <a:t>ϕ</a:t>
            </a:r>
            <a:r>
              <a:rPr dirty="0" sz="2450" spc="-90"/>
              <a:t>)</a:t>
            </a:r>
            <a:r>
              <a:rPr dirty="0" sz="2450" spc="-20"/>
              <a:t> </a:t>
            </a:r>
            <a:r>
              <a:rPr dirty="0" sz="2450"/>
              <a:t>is</a:t>
            </a:r>
            <a:r>
              <a:rPr dirty="0" sz="2450" spc="-20"/>
              <a:t> called </a:t>
            </a:r>
            <a:r>
              <a:rPr dirty="0" sz="2450" spc="114">
                <a:latin typeface="Cambria"/>
                <a:cs typeface="Cambria"/>
              </a:rPr>
              <a:t>R</a:t>
            </a:r>
            <a:r>
              <a:rPr dirty="0" sz="2450" spc="114"/>
              <a:t>(</a:t>
            </a:r>
            <a:r>
              <a:rPr dirty="0" sz="2450" spc="114">
                <a:latin typeface="Cambria"/>
                <a:cs typeface="Cambria"/>
              </a:rPr>
              <a:t>r</a:t>
            </a:r>
            <a:r>
              <a:rPr dirty="0" sz="2450" spc="114"/>
              <a:t>).</a:t>
            </a:r>
            <a:r>
              <a:rPr dirty="0" sz="2450" spc="320"/>
              <a:t> </a:t>
            </a:r>
            <a:r>
              <a:rPr dirty="0" sz="2450"/>
              <a:t>This</a:t>
            </a:r>
            <a:r>
              <a:rPr dirty="0" sz="2450" spc="-20"/>
              <a:t> </a:t>
            </a:r>
            <a:r>
              <a:rPr dirty="0" sz="2450" spc="85"/>
              <a:t>part</a:t>
            </a:r>
            <a:r>
              <a:rPr dirty="0" sz="2450" spc="-20"/>
              <a:t> </a:t>
            </a:r>
            <a:r>
              <a:rPr dirty="0" sz="2450" spc="-90"/>
              <a:t>of</a:t>
            </a:r>
            <a:r>
              <a:rPr dirty="0" sz="2450" spc="-25"/>
              <a:t> </a:t>
            </a:r>
            <a:r>
              <a:rPr dirty="0" sz="2450"/>
              <a:t>the</a:t>
            </a:r>
            <a:r>
              <a:rPr dirty="0" sz="2450" spc="-15"/>
              <a:t> </a:t>
            </a:r>
            <a:r>
              <a:rPr dirty="0" sz="2450" spc="-10"/>
              <a:t>function </a:t>
            </a:r>
            <a:r>
              <a:rPr dirty="0" sz="2450"/>
              <a:t>tells</a:t>
            </a:r>
            <a:r>
              <a:rPr dirty="0" sz="2450" spc="-75"/>
              <a:t> </a:t>
            </a:r>
            <a:r>
              <a:rPr dirty="0" sz="2450" spc="-10"/>
              <a:t>us.</a:t>
            </a:r>
            <a:r>
              <a:rPr dirty="0" sz="2450" spc="-225"/>
              <a:t> </a:t>
            </a:r>
            <a:r>
              <a:rPr dirty="0" sz="2450"/>
              <a:t>.</a:t>
            </a:r>
            <a:r>
              <a:rPr dirty="0" sz="2450" spc="-225"/>
              <a:t> </a:t>
            </a:r>
            <a:r>
              <a:rPr dirty="0" sz="2450"/>
              <a:t>.</a:t>
            </a:r>
            <a:r>
              <a:rPr dirty="0" sz="2450" spc="-225"/>
              <a:t> </a:t>
            </a:r>
            <a:r>
              <a:rPr dirty="0" sz="2450"/>
              <a:t>(Choose</a:t>
            </a:r>
            <a:r>
              <a:rPr dirty="0" sz="2450" spc="60"/>
              <a:t> </a:t>
            </a:r>
            <a:r>
              <a:rPr dirty="0" sz="2450" spc="-10"/>
              <a:t>one.)</a:t>
            </a:r>
            <a:endParaRPr sz="2450">
              <a:latin typeface="Cambria"/>
              <a:cs typeface="Cambria"/>
            </a:endParaRP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pc="-35"/>
              <a:t>How</a:t>
            </a:r>
            <a:r>
              <a:rPr dirty="0" spc="55"/>
              <a:t> </a:t>
            </a:r>
            <a:r>
              <a:rPr dirty="0">
                <a:latin typeface="Cambria"/>
                <a:cs typeface="Cambria"/>
              </a:rPr>
              <a:t>ψ</a:t>
            </a:r>
            <a:r>
              <a:rPr dirty="0" spc="204">
                <a:latin typeface="Cambria"/>
                <a:cs typeface="Cambria"/>
              </a:rPr>
              <a:t> </a:t>
            </a:r>
            <a:r>
              <a:rPr dirty="0"/>
              <a:t>depends</a:t>
            </a:r>
            <a:r>
              <a:rPr dirty="0" spc="55"/>
              <a:t> </a:t>
            </a:r>
            <a:r>
              <a:rPr dirty="0"/>
              <a:t>on</a:t>
            </a:r>
            <a:r>
              <a:rPr dirty="0" spc="60"/>
              <a:t> </a:t>
            </a:r>
            <a:r>
              <a:rPr dirty="0"/>
              <a:t>distance</a:t>
            </a:r>
            <a:r>
              <a:rPr dirty="0" spc="50"/>
              <a:t> </a:t>
            </a:r>
            <a:r>
              <a:rPr dirty="0"/>
              <a:t>from</a:t>
            </a:r>
            <a:r>
              <a:rPr dirty="0" spc="60"/>
              <a:t> </a:t>
            </a:r>
            <a:r>
              <a:rPr dirty="0"/>
              <a:t>the</a:t>
            </a:r>
            <a:r>
              <a:rPr dirty="0" spc="55"/>
              <a:t> </a:t>
            </a:r>
            <a:r>
              <a:rPr dirty="0" spc="-10"/>
              <a:t>nucleus.</a:t>
            </a:r>
          </a:p>
          <a:p>
            <a:pPr marL="393700" marR="17780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pc="-25"/>
              <a:t>How</a:t>
            </a:r>
            <a:r>
              <a:rPr dirty="0" spc="125"/>
              <a:t> </a:t>
            </a:r>
            <a:r>
              <a:rPr dirty="0">
                <a:latin typeface="Cambria"/>
                <a:cs typeface="Cambria"/>
              </a:rPr>
              <a:t>ψ</a:t>
            </a:r>
            <a:r>
              <a:rPr dirty="0" spc="285">
                <a:latin typeface="Cambria"/>
                <a:cs typeface="Cambria"/>
              </a:rPr>
              <a:t> </a:t>
            </a:r>
            <a:r>
              <a:rPr dirty="0"/>
              <a:t>depends</a:t>
            </a:r>
            <a:r>
              <a:rPr dirty="0" spc="135"/>
              <a:t> </a:t>
            </a:r>
            <a:r>
              <a:rPr dirty="0"/>
              <a:t>on</a:t>
            </a:r>
            <a:r>
              <a:rPr dirty="0" spc="140"/>
              <a:t> </a:t>
            </a:r>
            <a:r>
              <a:rPr dirty="0"/>
              <a:t>orientation</a:t>
            </a:r>
            <a:r>
              <a:rPr dirty="0" spc="140"/>
              <a:t> </a:t>
            </a:r>
            <a:r>
              <a:rPr dirty="0"/>
              <a:t>(what</a:t>
            </a:r>
            <a:r>
              <a:rPr dirty="0" spc="135"/>
              <a:t> </a:t>
            </a:r>
            <a:r>
              <a:rPr dirty="0"/>
              <a:t>direction</a:t>
            </a:r>
            <a:r>
              <a:rPr dirty="0" spc="130"/>
              <a:t> </a:t>
            </a:r>
            <a:r>
              <a:rPr dirty="0"/>
              <a:t>you</a:t>
            </a:r>
            <a:r>
              <a:rPr dirty="0" spc="140"/>
              <a:t> </a:t>
            </a:r>
            <a:r>
              <a:rPr dirty="0"/>
              <a:t>head</a:t>
            </a:r>
            <a:r>
              <a:rPr dirty="0" spc="140"/>
              <a:t> </a:t>
            </a:r>
            <a:r>
              <a:rPr dirty="0" spc="-20"/>
              <a:t>from </a:t>
            </a:r>
            <a:r>
              <a:rPr dirty="0" spc="-20"/>
              <a:t>	</a:t>
            </a:r>
            <a:r>
              <a:rPr dirty="0"/>
              <a:t>the</a:t>
            </a:r>
            <a:r>
              <a:rPr dirty="0" spc="275"/>
              <a:t> </a:t>
            </a:r>
            <a:r>
              <a:rPr dirty="0" spc="-10"/>
              <a:t>nucleus).</a:t>
            </a:r>
          </a:p>
          <a:p>
            <a:pPr marL="393700" marR="17780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pc="-30"/>
              <a:t>Sometimes</a:t>
            </a:r>
            <a:r>
              <a:rPr dirty="0" spc="-65"/>
              <a:t> </a:t>
            </a:r>
            <a:r>
              <a:rPr dirty="0"/>
              <a:t>A,</a:t>
            </a:r>
            <a:r>
              <a:rPr dirty="0" spc="-55"/>
              <a:t> </a:t>
            </a:r>
            <a:r>
              <a:rPr dirty="0" spc="-20"/>
              <a:t>sometimes</a:t>
            </a:r>
            <a:r>
              <a:rPr dirty="0" spc="-60"/>
              <a:t> </a:t>
            </a:r>
            <a:r>
              <a:rPr dirty="0"/>
              <a:t>B,</a:t>
            </a:r>
            <a:r>
              <a:rPr dirty="0" spc="-60"/>
              <a:t> </a:t>
            </a:r>
            <a:r>
              <a:rPr dirty="0"/>
              <a:t>and</a:t>
            </a:r>
            <a:r>
              <a:rPr dirty="0" spc="-55"/>
              <a:t> </a:t>
            </a:r>
            <a:r>
              <a:rPr dirty="0" spc="-20"/>
              <a:t>sometimes</a:t>
            </a:r>
            <a:r>
              <a:rPr dirty="0" spc="-60"/>
              <a:t> </a:t>
            </a:r>
            <a:r>
              <a:rPr dirty="0" spc="50"/>
              <a:t>both,</a:t>
            </a:r>
            <a:r>
              <a:rPr dirty="0" spc="-25"/>
              <a:t> </a:t>
            </a:r>
            <a:r>
              <a:rPr dirty="0"/>
              <a:t>depending</a:t>
            </a:r>
            <a:r>
              <a:rPr dirty="0" spc="-60"/>
              <a:t> </a:t>
            </a:r>
            <a:r>
              <a:rPr dirty="0" spc="-25"/>
              <a:t>on </a:t>
            </a:r>
            <a:r>
              <a:rPr dirty="0" spc="-25"/>
              <a:t>	</a:t>
            </a:r>
            <a:r>
              <a:rPr dirty="0"/>
              <a:t>the</a:t>
            </a:r>
            <a:r>
              <a:rPr dirty="0" spc="110"/>
              <a:t> </a:t>
            </a:r>
            <a:r>
              <a:rPr dirty="0" spc="-20"/>
              <a:t>values</a:t>
            </a:r>
            <a:r>
              <a:rPr dirty="0" spc="114"/>
              <a:t> </a:t>
            </a:r>
            <a:r>
              <a:rPr dirty="0"/>
              <a:t>of</a:t>
            </a:r>
            <a:r>
              <a:rPr dirty="0" spc="120"/>
              <a:t> </a:t>
            </a:r>
            <a:r>
              <a:rPr dirty="0">
                <a:latin typeface="Cambria"/>
                <a:cs typeface="Cambria"/>
              </a:rPr>
              <a:t>n</a:t>
            </a:r>
            <a:r>
              <a:rPr dirty="0"/>
              <a:t>,</a:t>
            </a:r>
            <a:r>
              <a:rPr dirty="0" spc="120"/>
              <a:t> </a:t>
            </a:r>
            <a:r>
              <a:rPr dirty="0" spc="50">
                <a:latin typeface="Cambria"/>
                <a:cs typeface="Cambria"/>
              </a:rPr>
              <a:t>l</a:t>
            </a:r>
            <a:r>
              <a:rPr dirty="0" spc="50"/>
              <a:t>,</a:t>
            </a:r>
            <a:r>
              <a:rPr dirty="0" spc="120"/>
              <a:t> </a:t>
            </a:r>
            <a:r>
              <a:rPr dirty="0"/>
              <a:t>and</a:t>
            </a:r>
            <a:r>
              <a:rPr dirty="0" spc="120"/>
              <a:t> </a:t>
            </a:r>
            <a:r>
              <a:rPr dirty="0" spc="45">
                <a:latin typeface="Cambria"/>
                <a:cs typeface="Cambria"/>
              </a:rPr>
              <a:t>m</a:t>
            </a:r>
            <a:r>
              <a:rPr dirty="0" baseline="-16260" sz="3075" spc="67">
                <a:latin typeface="Cambria"/>
                <a:cs typeface="Cambria"/>
              </a:rPr>
              <a:t>l</a:t>
            </a:r>
            <a:r>
              <a:rPr dirty="0" sz="2450" spc="45"/>
              <a:t>.</a:t>
            </a:r>
            <a:endParaRPr sz="245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6119" y="889022"/>
            <a:ext cx="82810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  <a:tabLst>
                <a:tab pos="3586479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7.4.</a:t>
            </a:r>
            <a:r>
              <a:rPr dirty="0" sz="1200" spc="250">
                <a:latin typeface="Times New Roman"/>
                <a:cs typeface="Times New Roman"/>
              </a:rPr>
              <a:t>  </a:t>
            </a:r>
            <a:r>
              <a:rPr dirty="0" sz="1200" spc="40">
                <a:latin typeface="Times New Roman"/>
                <a:cs typeface="Times New Roman"/>
              </a:rPr>
              <a:t>SCHR</a:t>
            </a:r>
            <a:r>
              <a:rPr dirty="0" sz="1200" spc="-675">
                <a:latin typeface="Times New Roman"/>
                <a:cs typeface="Times New Roman"/>
              </a:rPr>
              <a:t>O</a:t>
            </a:r>
            <a:r>
              <a:rPr dirty="0" baseline="13888" sz="1800" spc="60">
                <a:latin typeface="Times New Roman"/>
                <a:cs typeface="Times New Roman"/>
              </a:rPr>
              <a:t>¨</a:t>
            </a:r>
            <a:r>
              <a:rPr dirty="0" baseline="13888" sz="1800" spc="-142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DINGER’S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EQUATION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HYDROGEN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ATOM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1112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One</a:t>
            </a:r>
            <a:r>
              <a:rPr dirty="0" spc="-35"/>
              <a:t> </a:t>
            </a:r>
            <a:r>
              <a:rPr dirty="0" spc="85"/>
              <a:t>part</a:t>
            </a:r>
            <a:r>
              <a:rPr dirty="0" spc="-20"/>
              <a:t> </a:t>
            </a:r>
            <a:r>
              <a:rPr dirty="0" spc="-75"/>
              <a:t>of</a:t>
            </a:r>
            <a:r>
              <a:rPr dirty="0" spc="-10"/>
              <a:t> </a:t>
            </a:r>
            <a:r>
              <a:rPr dirty="0" spc="50">
                <a:latin typeface="Cambria"/>
                <a:cs typeface="Cambria"/>
              </a:rPr>
              <a:t>ψ</a:t>
            </a:r>
            <a:r>
              <a:rPr dirty="0" baseline="-16260" sz="3075" spc="75">
                <a:latin typeface="Cambria"/>
                <a:cs typeface="Cambria"/>
              </a:rPr>
              <a:t>nlm</a:t>
            </a:r>
            <a:r>
              <a:rPr dirty="0" baseline="-34313" sz="2550" spc="75">
                <a:latin typeface="Cambria"/>
                <a:cs typeface="Cambria"/>
              </a:rPr>
              <a:t>l</a:t>
            </a:r>
            <a:r>
              <a:rPr dirty="0" sz="2450" spc="50"/>
              <a:t>(</a:t>
            </a:r>
            <a:r>
              <a:rPr dirty="0" sz="2450" spc="50">
                <a:latin typeface="Cambria"/>
                <a:cs typeface="Cambria"/>
              </a:rPr>
              <a:t>r,</a:t>
            </a:r>
            <a:r>
              <a:rPr dirty="0" sz="2450" spc="-135">
                <a:latin typeface="Cambria"/>
                <a:cs typeface="Cambria"/>
              </a:rPr>
              <a:t> </a:t>
            </a:r>
            <a:r>
              <a:rPr dirty="0" sz="2450">
                <a:latin typeface="Cambria"/>
                <a:cs typeface="Cambria"/>
              </a:rPr>
              <a:t>θ,</a:t>
            </a:r>
            <a:r>
              <a:rPr dirty="0" sz="2450" spc="-135">
                <a:latin typeface="Cambria"/>
                <a:cs typeface="Cambria"/>
              </a:rPr>
              <a:t> </a:t>
            </a:r>
            <a:r>
              <a:rPr dirty="0" sz="2450" spc="-90">
                <a:latin typeface="Cambria"/>
                <a:cs typeface="Cambria"/>
              </a:rPr>
              <a:t>ϕ</a:t>
            </a:r>
            <a:r>
              <a:rPr dirty="0" sz="2450" spc="-90"/>
              <a:t>)</a:t>
            </a:r>
            <a:r>
              <a:rPr dirty="0" sz="2450" spc="-20"/>
              <a:t> </a:t>
            </a:r>
            <a:r>
              <a:rPr dirty="0" sz="2450"/>
              <a:t>is</a:t>
            </a:r>
            <a:r>
              <a:rPr dirty="0" sz="2450" spc="-20"/>
              <a:t> called </a:t>
            </a:r>
            <a:r>
              <a:rPr dirty="0" sz="2450" spc="114">
                <a:latin typeface="Cambria"/>
                <a:cs typeface="Cambria"/>
              </a:rPr>
              <a:t>R</a:t>
            </a:r>
            <a:r>
              <a:rPr dirty="0" sz="2450" spc="114"/>
              <a:t>(</a:t>
            </a:r>
            <a:r>
              <a:rPr dirty="0" sz="2450" spc="114">
                <a:latin typeface="Cambria"/>
                <a:cs typeface="Cambria"/>
              </a:rPr>
              <a:t>r</a:t>
            </a:r>
            <a:r>
              <a:rPr dirty="0" sz="2450" spc="114"/>
              <a:t>).</a:t>
            </a:r>
            <a:r>
              <a:rPr dirty="0" sz="2450" spc="320"/>
              <a:t> </a:t>
            </a:r>
            <a:r>
              <a:rPr dirty="0" sz="2450"/>
              <a:t>This</a:t>
            </a:r>
            <a:r>
              <a:rPr dirty="0" sz="2450" spc="-20"/>
              <a:t> </a:t>
            </a:r>
            <a:r>
              <a:rPr dirty="0" sz="2450" spc="85"/>
              <a:t>part</a:t>
            </a:r>
            <a:r>
              <a:rPr dirty="0" sz="2450" spc="-20"/>
              <a:t> </a:t>
            </a:r>
            <a:r>
              <a:rPr dirty="0" sz="2450" spc="-90"/>
              <a:t>of</a:t>
            </a:r>
            <a:r>
              <a:rPr dirty="0" sz="2450" spc="-25"/>
              <a:t> </a:t>
            </a:r>
            <a:r>
              <a:rPr dirty="0" sz="2450"/>
              <a:t>the</a:t>
            </a:r>
            <a:r>
              <a:rPr dirty="0" sz="2450" spc="-15"/>
              <a:t> </a:t>
            </a:r>
            <a:r>
              <a:rPr dirty="0" sz="2450" spc="-10"/>
              <a:t>function </a:t>
            </a:r>
            <a:r>
              <a:rPr dirty="0" sz="2450"/>
              <a:t>tells</a:t>
            </a:r>
            <a:r>
              <a:rPr dirty="0" sz="2450" spc="-75"/>
              <a:t> </a:t>
            </a:r>
            <a:r>
              <a:rPr dirty="0" sz="2450" spc="-10"/>
              <a:t>us.</a:t>
            </a:r>
            <a:r>
              <a:rPr dirty="0" sz="2450" spc="-225"/>
              <a:t> </a:t>
            </a:r>
            <a:r>
              <a:rPr dirty="0" sz="2450"/>
              <a:t>.</a:t>
            </a:r>
            <a:r>
              <a:rPr dirty="0" sz="2450" spc="-225"/>
              <a:t> </a:t>
            </a:r>
            <a:r>
              <a:rPr dirty="0" sz="2450"/>
              <a:t>.</a:t>
            </a:r>
            <a:r>
              <a:rPr dirty="0" sz="2450" spc="-225"/>
              <a:t> </a:t>
            </a:r>
            <a:r>
              <a:rPr dirty="0" sz="2450"/>
              <a:t>(Choose</a:t>
            </a:r>
            <a:r>
              <a:rPr dirty="0" sz="2450" spc="60"/>
              <a:t> </a:t>
            </a:r>
            <a:r>
              <a:rPr dirty="0" sz="2450" spc="-10"/>
              <a:t>one.)</a:t>
            </a:r>
            <a:endParaRPr sz="2450">
              <a:latin typeface="Cambria"/>
              <a:cs typeface="Cambria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95045" y="2059259"/>
            <a:ext cx="8292465" cy="292290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407034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407034" algn="l"/>
              </a:tabLst>
            </a:pPr>
            <a:r>
              <a:rPr dirty="0" sz="2450" spc="-35">
                <a:latin typeface="Times New Roman"/>
                <a:cs typeface="Times New Roman"/>
              </a:rPr>
              <a:t>How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Cambria"/>
                <a:cs typeface="Cambria"/>
              </a:rPr>
              <a:t>ψ</a:t>
            </a:r>
            <a:r>
              <a:rPr dirty="0" sz="2450" spc="204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depends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distance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from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nucleus.</a:t>
            </a:r>
            <a:endParaRPr sz="2450">
              <a:latin typeface="Times New Roman"/>
              <a:cs typeface="Times New Roman"/>
            </a:endParaRPr>
          </a:p>
          <a:p>
            <a:pPr marL="406400" marR="17780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407670" algn="l"/>
              </a:tabLst>
            </a:pPr>
            <a:r>
              <a:rPr dirty="0" sz="2450" spc="-25">
                <a:latin typeface="Times New Roman"/>
                <a:cs typeface="Times New Roman"/>
              </a:rPr>
              <a:t>How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Cambria"/>
                <a:cs typeface="Cambria"/>
              </a:rPr>
              <a:t>ψ</a:t>
            </a:r>
            <a:r>
              <a:rPr dirty="0" sz="2450" spc="285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depends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orientation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(what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direction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head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from </a:t>
            </a:r>
            <a:r>
              <a:rPr dirty="0" sz="2450" spc="-2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nucleus).</a:t>
            </a:r>
            <a:endParaRPr sz="2450">
              <a:latin typeface="Times New Roman"/>
              <a:cs typeface="Times New Roman"/>
            </a:endParaRPr>
          </a:p>
          <a:p>
            <a:pPr marL="406400" marR="17780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407670" algn="l"/>
              </a:tabLst>
            </a:pPr>
            <a:r>
              <a:rPr dirty="0" sz="2450" spc="-30">
                <a:latin typeface="Times New Roman"/>
                <a:cs typeface="Times New Roman"/>
              </a:rPr>
              <a:t>Sometimes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A,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sometimes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B,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sometimes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both,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depending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on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values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Cambria"/>
                <a:cs typeface="Cambria"/>
              </a:rPr>
              <a:t>n</a:t>
            </a:r>
            <a:r>
              <a:rPr dirty="0" sz="2450">
                <a:latin typeface="Times New Roman"/>
                <a:cs typeface="Times New Roman"/>
              </a:rPr>
              <a:t>,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Cambria"/>
                <a:cs typeface="Cambria"/>
              </a:rPr>
              <a:t>l</a:t>
            </a:r>
            <a:r>
              <a:rPr dirty="0" sz="2450" spc="50">
                <a:latin typeface="Times New Roman"/>
                <a:cs typeface="Times New Roman"/>
              </a:rPr>
              <a:t>,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45">
                <a:latin typeface="Cambria"/>
                <a:cs typeface="Cambria"/>
              </a:rPr>
              <a:t>m</a:t>
            </a:r>
            <a:r>
              <a:rPr dirty="0" baseline="-16260" sz="3075" spc="67">
                <a:latin typeface="Cambria"/>
                <a:cs typeface="Cambria"/>
              </a:rPr>
              <a:t>l</a:t>
            </a:r>
            <a:r>
              <a:rPr dirty="0" sz="2450" spc="4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25400">
              <a:lnSpc>
                <a:spcPct val="100000"/>
              </a:lnSpc>
              <a:spcBef>
                <a:spcPts val="1939"/>
              </a:spcBef>
              <a:tabLst>
                <a:tab pos="16338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A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6119" y="889022"/>
            <a:ext cx="82810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  <a:tabLst>
                <a:tab pos="3586479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7.4.</a:t>
            </a:r>
            <a:r>
              <a:rPr dirty="0" sz="1200" spc="250">
                <a:latin typeface="Times New Roman"/>
                <a:cs typeface="Times New Roman"/>
              </a:rPr>
              <a:t>  </a:t>
            </a:r>
            <a:r>
              <a:rPr dirty="0" sz="1200" spc="40">
                <a:latin typeface="Times New Roman"/>
                <a:cs typeface="Times New Roman"/>
              </a:rPr>
              <a:t>SCHR</a:t>
            </a:r>
            <a:r>
              <a:rPr dirty="0" sz="1200" spc="-675">
                <a:latin typeface="Times New Roman"/>
                <a:cs typeface="Times New Roman"/>
              </a:rPr>
              <a:t>O</a:t>
            </a:r>
            <a:r>
              <a:rPr dirty="0" baseline="13888" sz="1800" spc="60">
                <a:latin typeface="Times New Roman"/>
                <a:cs typeface="Times New Roman"/>
              </a:rPr>
              <a:t>¨</a:t>
            </a:r>
            <a:r>
              <a:rPr dirty="0" baseline="13888" sz="1800" spc="-142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DINGER’S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EQUATION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HYDROGEN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ATOM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1112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26005"/>
            <a:ext cx="8364220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25400" marR="17780">
              <a:lnSpc>
                <a:spcPct val="101699"/>
              </a:lnSpc>
              <a:spcBef>
                <a:spcPts val="75"/>
              </a:spcBef>
            </a:pPr>
            <a:r>
              <a:rPr dirty="0" spc="-10"/>
              <a:t>One</a:t>
            </a:r>
            <a:r>
              <a:rPr dirty="0" spc="-120"/>
              <a:t> </a:t>
            </a:r>
            <a:r>
              <a:rPr dirty="0" spc="85"/>
              <a:t>part</a:t>
            </a:r>
            <a:r>
              <a:rPr dirty="0" spc="-120"/>
              <a:t> of</a:t>
            </a:r>
            <a:r>
              <a:rPr dirty="0" spc="-110"/>
              <a:t> </a:t>
            </a:r>
            <a:r>
              <a:rPr dirty="0" spc="50">
                <a:latin typeface="Cambria"/>
                <a:cs typeface="Cambria"/>
              </a:rPr>
              <a:t>ψ</a:t>
            </a:r>
            <a:r>
              <a:rPr dirty="0" baseline="-16260" sz="3075" spc="75">
                <a:latin typeface="Cambria"/>
                <a:cs typeface="Cambria"/>
              </a:rPr>
              <a:t>nlm</a:t>
            </a:r>
            <a:r>
              <a:rPr dirty="0" baseline="-34313" sz="2550" spc="75">
                <a:latin typeface="Cambria"/>
                <a:cs typeface="Cambria"/>
              </a:rPr>
              <a:t>l</a:t>
            </a:r>
            <a:r>
              <a:rPr dirty="0" sz="2450" spc="50"/>
              <a:t>(</a:t>
            </a:r>
            <a:r>
              <a:rPr dirty="0" sz="2450" spc="50">
                <a:latin typeface="Cambria"/>
                <a:cs typeface="Cambria"/>
              </a:rPr>
              <a:t>r,</a:t>
            </a:r>
            <a:r>
              <a:rPr dirty="0" sz="2450" spc="-125">
                <a:latin typeface="Cambria"/>
                <a:cs typeface="Cambria"/>
              </a:rPr>
              <a:t> </a:t>
            </a:r>
            <a:r>
              <a:rPr dirty="0" sz="2450">
                <a:latin typeface="Cambria"/>
                <a:cs typeface="Cambria"/>
              </a:rPr>
              <a:t>θ,</a:t>
            </a:r>
            <a:r>
              <a:rPr dirty="0" sz="2450" spc="-125">
                <a:latin typeface="Cambria"/>
                <a:cs typeface="Cambria"/>
              </a:rPr>
              <a:t> ϕ</a:t>
            </a:r>
            <a:r>
              <a:rPr dirty="0" sz="2450" spc="-125"/>
              <a:t>)</a:t>
            </a:r>
            <a:r>
              <a:rPr dirty="0" sz="2450" spc="-120"/>
              <a:t> </a:t>
            </a:r>
            <a:r>
              <a:rPr dirty="0" sz="2450" spc="-65"/>
              <a:t>is</a:t>
            </a:r>
            <a:r>
              <a:rPr dirty="0" sz="2450" spc="-114"/>
              <a:t> </a:t>
            </a:r>
            <a:r>
              <a:rPr dirty="0" sz="2450" spc="-40"/>
              <a:t>called</a:t>
            </a:r>
            <a:r>
              <a:rPr dirty="0" sz="2450" spc="-120"/>
              <a:t> </a:t>
            </a:r>
            <a:r>
              <a:rPr dirty="0" sz="2450" spc="-50"/>
              <a:t>Θ(</a:t>
            </a:r>
            <a:r>
              <a:rPr dirty="0" sz="2450" spc="-50">
                <a:latin typeface="Cambria"/>
                <a:cs typeface="Cambria"/>
              </a:rPr>
              <a:t>θ</a:t>
            </a:r>
            <a:r>
              <a:rPr dirty="0" sz="2450" spc="-50"/>
              <a:t>)Φ(</a:t>
            </a:r>
            <a:r>
              <a:rPr dirty="0" sz="2450" spc="-50">
                <a:latin typeface="Cambria"/>
                <a:cs typeface="Cambria"/>
              </a:rPr>
              <a:t>ϕ</a:t>
            </a:r>
            <a:r>
              <a:rPr dirty="0" sz="2450" spc="-50"/>
              <a:t>)</a:t>
            </a:r>
            <a:r>
              <a:rPr dirty="0" sz="2450" spc="-114"/>
              <a:t> </a:t>
            </a:r>
            <a:r>
              <a:rPr dirty="0" sz="2450" spc="-25"/>
              <a:t>(also</a:t>
            </a:r>
            <a:r>
              <a:rPr dirty="0" sz="2450" spc="-120"/>
              <a:t> </a:t>
            </a:r>
            <a:r>
              <a:rPr dirty="0" sz="2450" spc="-55"/>
              <a:t>known</a:t>
            </a:r>
            <a:r>
              <a:rPr dirty="0" sz="2450" spc="-120"/>
              <a:t> </a:t>
            </a:r>
            <a:r>
              <a:rPr dirty="0" sz="2450"/>
              <a:t>as</a:t>
            </a:r>
            <a:r>
              <a:rPr dirty="0" sz="2450" spc="-114"/>
              <a:t> </a:t>
            </a:r>
            <a:r>
              <a:rPr dirty="0" sz="2450" spc="-10"/>
              <a:t>“spher- </a:t>
            </a:r>
            <a:r>
              <a:rPr dirty="0" sz="2450" spc="-45"/>
              <a:t>ical</a:t>
            </a:r>
            <a:r>
              <a:rPr dirty="0" sz="2450" spc="-105"/>
              <a:t> </a:t>
            </a:r>
            <a:r>
              <a:rPr dirty="0" sz="2450"/>
              <a:t>harmonics”).</a:t>
            </a:r>
            <a:r>
              <a:rPr dirty="0" sz="2450" spc="345"/>
              <a:t> </a:t>
            </a:r>
            <a:r>
              <a:rPr dirty="0" sz="2450"/>
              <a:t>This</a:t>
            </a:r>
            <a:r>
              <a:rPr dirty="0" sz="2450" spc="-110"/>
              <a:t> </a:t>
            </a:r>
            <a:r>
              <a:rPr dirty="0" sz="2450" spc="85"/>
              <a:t>part</a:t>
            </a:r>
            <a:r>
              <a:rPr dirty="0" sz="2450" spc="-100"/>
              <a:t> </a:t>
            </a:r>
            <a:r>
              <a:rPr dirty="0" sz="2450" spc="-120"/>
              <a:t>of</a:t>
            </a:r>
            <a:r>
              <a:rPr dirty="0" sz="2450" spc="-100"/>
              <a:t> </a:t>
            </a:r>
            <a:r>
              <a:rPr dirty="0" sz="2450"/>
              <a:t>the</a:t>
            </a:r>
            <a:r>
              <a:rPr dirty="0" sz="2450" spc="-105"/>
              <a:t> </a:t>
            </a:r>
            <a:r>
              <a:rPr dirty="0" sz="2450" spc="-10"/>
              <a:t>function</a:t>
            </a:r>
            <a:r>
              <a:rPr dirty="0" sz="2450" spc="-100"/>
              <a:t> </a:t>
            </a:r>
            <a:r>
              <a:rPr dirty="0" sz="2450" spc="-20"/>
              <a:t>tells</a:t>
            </a:r>
            <a:r>
              <a:rPr dirty="0" sz="2450" spc="-105"/>
              <a:t> </a:t>
            </a:r>
            <a:r>
              <a:rPr dirty="0" sz="2450" spc="-10"/>
              <a:t>us.</a:t>
            </a:r>
            <a:r>
              <a:rPr dirty="0" sz="2450" spc="-204"/>
              <a:t> </a:t>
            </a:r>
            <a:r>
              <a:rPr dirty="0" sz="2450"/>
              <a:t>.</a:t>
            </a:r>
            <a:r>
              <a:rPr dirty="0" sz="2450" spc="-210"/>
              <a:t> </a:t>
            </a:r>
            <a:r>
              <a:rPr dirty="0" sz="2450"/>
              <a:t>.</a:t>
            </a:r>
            <a:r>
              <a:rPr dirty="0" sz="2450" spc="-210"/>
              <a:t> </a:t>
            </a:r>
            <a:r>
              <a:rPr dirty="0" sz="2450" spc="-30"/>
              <a:t>(Choose</a:t>
            </a:r>
            <a:r>
              <a:rPr dirty="0" sz="2450" spc="-105"/>
              <a:t> </a:t>
            </a:r>
            <a:r>
              <a:rPr dirty="0" sz="2450" spc="-10"/>
              <a:t>one.)</a:t>
            </a:r>
            <a:endParaRPr sz="2450">
              <a:latin typeface="Cambria"/>
              <a:cs typeface="Cambria"/>
            </a:endParaRP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pc="-35"/>
              <a:t>How</a:t>
            </a:r>
            <a:r>
              <a:rPr dirty="0" spc="55"/>
              <a:t> </a:t>
            </a:r>
            <a:r>
              <a:rPr dirty="0">
                <a:latin typeface="Cambria"/>
                <a:cs typeface="Cambria"/>
              </a:rPr>
              <a:t>ψ</a:t>
            </a:r>
            <a:r>
              <a:rPr dirty="0" spc="204">
                <a:latin typeface="Cambria"/>
                <a:cs typeface="Cambria"/>
              </a:rPr>
              <a:t> </a:t>
            </a:r>
            <a:r>
              <a:rPr dirty="0"/>
              <a:t>depends</a:t>
            </a:r>
            <a:r>
              <a:rPr dirty="0" spc="55"/>
              <a:t> </a:t>
            </a:r>
            <a:r>
              <a:rPr dirty="0"/>
              <a:t>on</a:t>
            </a:r>
            <a:r>
              <a:rPr dirty="0" spc="60"/>
              <a:t> </a:t>
            </a:r>
            <a:r>
              <a:rPr dirty="0"/>
              <a:t>distance</a:t>
            </a:r>
            <a:r>
              <a:rPr dirty="0" spc="50"/>
              <a:t> </a:t>
            </a:r>
            <a:r>
              <a:rPr dirty="0"/>
              <a:t>from</a:t>
            </a:r>
            <a:r>
              <a:rPr dirty="0" spc="60"/>
              <a:t> </a:t>
            </a:r>
            <a:r>
              <a:rPr dirty="0"/>
              <a:t>the</a:t>
            </a:r>
            <a:r>
              <a:rPr dirty="0" spc="55"/>
              <a:t> </a:t>
            </a:r>
            <a:r>
              <a:rPr dirty="0" spc="-10"/>
              <a:t>nucleus.</a:t>
            </a:r>
          </a:p>
          <a:p>
            <a:pPr marL="393700" marR="17780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pc="-25"/>
              <a:t>How</a:t>
            </a:r>
            <a:r>
              <a:rPr dirty="0" spc="125"/>
              <a:t> </a:t>
            </a:r>
            <a:r>
              <a:rPr dirty="0">
                <a:latin typeface="Cambria"/>
                <a:cs typeface="Cambria"/>
              </a:rPr>
              <a:t>ψ</a:t>
            </a:r>
            <a:r>
              <a:rPr dirty="0" spc="285">
                <a:latin typeface="Cambria"/>
                <a:cs typeface="Cambria"/>
              </a:rPr>
              <a:t> </a:t>
            </a:r>
            <a:r>
              <a:rPr dirty="0"/>
              <a:t>depends</a:t>
            </a:r>
            <a:r>
              <a:rPr dirty="0" spc="135"/>
              <a:t> </a:t>
            </a:r>
            <a:r>
              <a:rPr dirty="0"/>
              <a:t>on</a:t>
            </a:r>
            <a:r>
              <a:rPr dirty="0" spc="140"/>
              <a:t> </a:t>
            </a:r>
            <a:r>
              <a:rPr dirty="0"/>
              <a:t>orientation</a:t>
            </a:r>
            <a:r>
              <a:rPr dirty="0" spc="140"/>
              <a:t> </a:t>
            </a:r>
            <a:r>
              <a:rPr dirty="0"/>
              <a:t>(what</a:t>
            </a:r>
            <a:r>
              <a:rPr dirty="0" spc="135"/>
              <a:t> </a:t>
            </a:r>
            <a:r>
              <a:rPr dirty="0"/>
              <a:t>direction</a:t>
            </a:r>
            <a:r>
              <a:rPr dirty="0" spc="130"/>
              <a:t> </a:t>
            </a:r>
            <a:r>
              <a:rPr dirty="0"/>
              <a:t>you</a:t>
            </a:r>
            <a:r>
              <a:rPr dirty="0" spc="140"/>
              <a:t> </a:t>
            </a:r>
            <a:r>
              <a:rPr dirty="0"/>
              <a:t>head</a:t>
            </a:r>
            <a:r>
              <a:rPr dirty="0" spc="140"/>
              <a:t> </a:t>
            </a:r>
            <a:r>
              <a:rPr dirty="0" spc="-20"/>
              <a:t>from </a:t>
            </a:r>
            <a:r>
              <a:rPr dirty="0" spc="-20"/>
              <a:t>	</a:t>
            </a:r>
            <a:r>
              <a:rPr dirty="0"/>
              <a:t>the</a:t>
            </a:r>
            <a:r>
              <a:rPr dirty="0" spc="275"/>
              <a:t> </a:t>
            </a:r>
            <a:r>
              <a:rPr dirty="0" spc="-10"/>
              <a:t>nucleus).</a:t>
            </a:r>
          </a:p>
          <a:p>
            <a:pPr marL="393700" marR="17780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pc="-30"/>
              <a:t>Sometimes</a:t>
            </a:r>
            <a:r>
              <a:rPr dirty="0" spc="-65"/>
              <a:t> </a:t>
            </a:r>
            <a:r>
              <a:rPr dirty="0"/>
              <a:t>A,</a:t>
            </a:r>
            <a:r>
              <a:rPr dirty="0" spc="-55"/>
              <a:t> </a:t>
            </a:r>
            <a:r>
              <a:rPr dirty="0" spc="-20"/>
              <a:t>sometimes</a:t>
            </a:r>
            <a:r>
              <a:rPr dirty="0" spc="-60"/>
              <a:t> </a:t>
            </a:r>
            <a:r>
              <a:rPr dirty="0"/>
              <a:t>B,</a:t>
            </a:r>
            <a:r>
              <a:rPr dirty="0" spc="-60"/>
              <a:t> </a:t>
            </a:r>
            <a:r>
              <a:rPr dirty="0"/>
              <a:t>and</a:t>
            </a:r>
            <a:r>
              <a:rPr dirty="0" spc="-55"/>
              <a:t> </a:t>
            </a:r>
            <a:r>
              <a:rPr dirty="0" spc="-20"/>
              <a:t>sometimes</a:t>
            </a:r>
            <a:r>
              <a:rPr dirty="0" spc="-60"/>
              <a:t> </a:t>
            </a:r>
            <a:r>
              <a:rPr dirty="0" spc="50"/>
              <a:t>both,</a:t>
            </a:r>
            <a:r>
              <a:rPr dirty="0" spc="-25"/>
              <a:t> </a:t>
            </a:r>
            <a:r>
              <a:rPr dirty="0"/>
              <a:t>depending</a:t>
            </a:r>
            <a:r>
              <a:rPr dirty="0" spc="-60"/>
              <a:t> </a:t>
            </a:r>
            <a:r>
              <a:rPr dirty="0" spc="-25"/>
              <a:t>on </a:t>
            </a:r>
            <a:r>
              <a:rPr dirty="0" spc="-25"/>
              <a:t>	</a:t>
            </a:r>
            <a:r>
              <a:rPr dirty="0"/>
              <a:t>the</a:t>
            </a:r>
            <a:r>
              <a:rPr dirty="0" spc="110"/>
              <a:t> </a:t>
            </a:r>
            <a:r>
              <a:rPr dirty="0" spc="-20"/>
              <a:t>values</a:t>
            </a:r>
            <a:r>
              <a:rPr dirty="0" spc="114"/>
              <a:t> </a:t>
            </a:r>
            <a:r>
              <a:rPr dirty="0"/>
              <a:t>of</a:t>
            </a:r>
            <a:r>
              <a:rPr dirty="0" spc="120"/>
              <a:t> </a:t>
            </a:r>
            <a:r>
              <a:rPr dirty="0">
                <a:latin typeface="Cambria"/>
                <a:cs typeface="Cambria"/>
              </a:rPr>
              <a:t>n</a:t>
            </a:r>
            <a:r>
              <a:rPr dirty="0"/>
              <a:t>,</a:t>
            </a:r>
            <a:r>
              <a:rPr dirty="0" spc="120"/>
              <a:t> </a:t>
            </a:r>
            <a:r>
              <a:rPr dirty="0" spc="50">
                <a:latin typeface="Cambria"/>
                <a:cs typeface="Cambria"/>
              </a:rPr>
              <a:t>l</a:t>
            </a:r>
            <a:r>
              <a:rPr dirty="0" spc="50"/>
              <a:t>,</a:t>
            </a:r>
            <a:r>
              <a:rPr dirty="0" spc="120"/>
              <a:t> </a:t>
            </a:r>
            <a:r>
              <a:rPr dirty="0"/>
              <a:t>and</a:t>
            </a:r>
            <a:r>
              <a:rPr dirty="0" spc="120"/>
              <a:t> </a:t>
            </a:r>
            <a:r>
              <a:rPr dirty="0" spc="45">
                <a:latin typeface="Cambria"/>
                <a:cs typeface="Cambria"/>
              </a:rPr>
              <a:t>m</a:t>
            </a:r>
            <a:r>
              <a:rPr dirty="0" baseline="-16260" sz="3075" spc="67">
                <a:latin typeface="Cambria"/>
                <a:cs typeface="Cambria"/>
              </a:rPr>
              <a:t>l</a:t>
            </a:r>
            <a:r>
              <a:rPr dirty="0" sz="2450" spc="45"/>
              <a:t>.</a:t>
            </a:r>
            <a:endParaRPr sz="245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6119" y="889022"/>
            <a:ext cx="82810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  <a:tabLst>
                <a:tab pos="3586479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7.4.</a:t>
            </a:r>
            <a:r>
              <a:rPr dirty="0" sz="1200" spc="250">
                <a:latin typeface="Times New Roman"/>
                <a:cs typeface="Times New Roman"/>
              </a:rPr>
              <a:t>  </a:t>
            </a:r>
            <a:r>
              <a:rPr dirty="0" sz="1200" spc="40">
                <a:latin typeface="Times New Roman"/>
                <a:cs typeface="Times New Roman"/>
              </a:rPr>
              <a:t>SCHR</a:t>
            </a:r>
            <a:r>
              <a:rPr dirty="0" sz="1200" spc="-675">
                <a:latin typeface="Times New Roman"/>
                <a:cs typeface="Times New Roman"/>
              </a:rPr>
              <a:t>O</a:t>
            </a:r>
            <a:r>
              <a:rPr dirty="0" baseline="13888" sz="1800" spc="60">
                <a:latin typeface="Times New Roman"/>
                <a:cs typeface="Times New Roman"/>
              </a:rPr>
              <a:t>¨</a:t>
            </a:r>
            <a:r>
              <a:rPr dirty="0" baseline="13888" sz="1800" spc="-142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DINGER’S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EQUATION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HYDROGEN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ATOM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1112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26005"/>
            <a:ext cx="8364220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25400" marR="17780">
              <a:lnSpc>
                <a:spcPct val="101699"/>
              </a:lnSpc>
              <a:spcBef>
                <a:spcPts val="75"/>
              </a:spcBef>
            </a:pPr>
            <a:r>
              <a:rPr dirty="0" spc="-10"/>
              <a:t>One</a:t>
            </a:r>
            <a:r>
              <a:rPr dirty="0" spc="-120"/>
              <a:t> </a:t>
            </a:r>
            <a:r>
              <a:rPr dirty="0" spc="85"/>
              <a:t>part</a:t>
            </a:r>
            <a:r>
              <a:rPr dirty="0" spc="-120"/>
              <a:t> of</a:t>
            </a:r>
            <a:r>
              <a:rPr dirty="0" spc="-110"/>
              <a:t> </a:t>
            </a:r>
            <a:r>
              <a:rPr dirty="0" spc="50">
                <a:latin typeface="Cambria"/>
                <a:cs typeface="Cambria"/>
              </a:rPr>
              <a:t>ψ</a:t>
            </a:r>
            <a:r>
              <a:rPr dirty="0" baseline="-16260" sz="3075" spc="75">
                <a:latin typeface="Cambria"/>
                <a:cs typeface="Cambria"/>
              </a:rPr>
              <a:t>nlm</a:t>
            </a:r>
            <a:r>
              <a:rPr dirty="0" baseline="-34313" sz="2550" spc="75">
                <a:latin typeface="Cambria"/>
                <a:cs typeface="Cambria"/>
              </a:rPr>
              <a:t>l</a:t>
            </a:r>
            <a:r>
              <a:rPr dirty="0" sz="2450" spc="50"/>
              <a:t>(</a:t>
            </a:r>
            <a:r>
              <a:rPr dirty="0" sz="2450" spc="50">
                <a:latin typeface="Cambria"/>
                <a:cs typeface="Cambria"/>
              </a:rPr>
              <a:t>r,</a:t>
            </a:r>
            <a:r>
              <a:rPr dirty="0" sz="2450" spc="-125">
                <a:latin typeface="Cambria"/>
                <a:cs typeface="Cambria"/>
              </a:rPr>
              <a:t> </a:t>
            </a:r>
            <a:r>
              <a:rPr dirty="0" sz="2450">
                <a:latin typeface="Cambria"/>
                <a:cs typeface="Cambria"/>
              </a:rPr>
              <a:t>θ,</a:t>
            </a:r>
            <a:r>
              <a:rPr dirty="0" sz="2450" spc="-125">
                <a:latin typeface="Cambria"/>
                <a:cs typeface="Cambria"/>
              </a:rPr>
              <a:t> ϕ</a:t>
            </a:r>
            <a:r>
              <a:rPr dirty="0" sz="2450" spc="-125"/>
              <a:t>)</a:t>
            </a:r>
            <a:r>
              <a:rPr dirty="0" sz="2450" spc="-120"/>
              <a:t> </a:t>
            </a:r>
            <a:r>
              <a:rPr dirty="0" sz="2450" spc="-65"/>
              <a:t>is</a:t>
            </a:r>
            <a:r>
              <a:rPr dirty="0" sz="2450" spc="-114"/>
              <a:t> </a:t>
            </a:r>
            <a:r>
              <a:rPr dirty="0" sz="2450" spc="-40"/>
              <a:t>called</a:t>
            </a:r>
            <a:r>
              <a:rPr dirty="0" sz="2450" spc="-120"/>
              <a:t> </a:t>
            </a:r>
            <a:r>
              <a:rPr dirty="0" sz="2450" spc="-50"/>
              <a:t>Θ(</a:t>
            </a:r>
            <a:r>
              <a:rPr dirty="0" sz="2450" spc="-50">
                <a:latin typeface="Cambria"/>
                <a:cs typeface="Cambria"/>
              </a:rPr>
              <a:t>θ</a:t>
            </a:r>
            <a:r>
              <a:rPr dirty="0" sz="2450" spc="-50"/>
              <a:t>)Φ(</a:t>
            </a:r>
            <a:r>
              <a:rPr dirty="0" sz="2450" spc="-50">
                <a:latin typeface="Cambria"/>
                <a:cs typeface="Cambria"/>
              </a:rPr>
              <a:t>ϕ</a:t>
            </a:r>
            <a:r>
              <a:rPr dirty="0" sz="2450" spc="-50"/>
              <a:t>)</a:t>
            </a:r>
            <a:r>
              <a:rPr dirty="0" sz="2450" spc="-114"/>
              <a:t> </a:t>
            </a:r>
            <a:r>
              <a:rPr dirty="0" sz="2450" spc="-25"/>
              <a:t>(also</a:t>
            </a:r>
            <a:r>
              <a:rPr dirty="0" sz="2450" spc="-120"/>
              <a:t> </a:t>
            </a:r>
            <a:r>
              <a:rPr dirty="0" sz="2450" spc="-55"/>
              <a:t>known</a:t>
            </a:r>
            <a:r>
              <a:rPr dirty="0" sz="2450" spc="-120"/>
              <a:t> </a:t>
            </a:r>
            <a:r>
              <a:rPr dirty="0" sz="2450"/>
              <a:t>as</a:t>
            </a:r>
            <a:r>
              <a:rPr dirty="0" sz="2450" spc="-114"/>
              <a:t> </a:t>
            </a:r>
            <a:r>
              <a:rPr dirty="0" sz="2450" spc="-10"/>
              <a:t>“spher- </a:t>
            </a:r>
            <a:r>
              <a:rPr dirty="0" sz="2450" spc="-45"/>
              <a:t>ical</a:t>
            </a:r>
            <a:r>
              <a:rPr dirty="0" sz="2450" spc="-105"/>
              <a:t> </a:t>
            </a:r>
            <a:r>
              <a:rPr dirty="0" sz="2450"/>
              <a:t>harmonics”).</a:t>
            </a:r>
            <a:r>
              <a:rPr dirty="0" sz="2450" spc="345"/>
              <a:t> </a:t>
            </a:r>
            <a:r>
              <a:rPr dirty="0" sz="2450"/>
              <a:t>This</a:t>
            </a:r>
            <a:r>
              <a:rPr dirty="0" sz="2450" spc="-110"/>
              <a:t> </a:t>
            </a:r>
            <a:r>
              <a:rPr dirty="0" sz="2450" spc="85"/>
              <a:t>part</a:t>
            </a:r>
            <a:r>
              <a:rPr dirty="0" sz="2450" spc="-100"/>
              <a:t> </a:t>
            </a:r>
            <a:r>
              <a:rPr dirty="0" sz="2450" spc="-120"/>
              <a:t>of</a:t>
            </a:r>
            <a:r>
              <a:rPr dirty="0" sz="2450" spc="-100"/>
              <a:t> </a:t>
            </a:r>
            <a:r>
              <a:rPr dirty="0" sz="2450"/>
              <a:t>the</a:t>
            </a:r>
            <a:r>
              <a:rPr dirty="0" sz="2450" spc="-105"/>
              <a:t> </a:t>
            </a:r>
            <a:r>
              <a:rPr dirty="0" sz="2450" spc="-10"/>
              <a:t>function</a:t>
            </a:r>
            <a:r>
              <a:rPr dirty="0" sz="2450" spc="-100"/>
              <a:t> </a:t>
            </a:r>
            <a:r>
              <a:rPr dirty="0" sz="2450" spc="-20"/>
              <a:t>tells</a:t>
            </a:r>
            <a:r>
              <a:rPr dirty="0" sz="2450" spc="-105"/>
              <a:t> </a:t>
            </a:r>
            <a:r>
              <a:rPr dirty="0" sz="2450" spc="-10"/>
              <a:t>us.</a:t>
            </a:r>
            <a:r>
              <a:rPr dirty="0" sz="2450" spc="-204"/>
              <a:t> </a:t>
            </a:r>
            <a:r>
              <a:rPr dirty="0" sz="2450"/>
              <a:t>.</a:t>
            </a:r>
            <a:r>
              <a:rPr dirty="0" sz="2450" spc="-210"/>
              <a:t> </a:t>
            </a:r>
            <a:r>
              <a:rPr dirty="0" sz="2450"/>
              <a:t>.</a:t>
            </a:r>
            <a:r>
              <a:rPr dirty="0" sz="2450" spc="-210"/>
              <a:t> </a:t>
            </a:r>
            <a:r>
              <a:rPr dirty="0" sz="2450" spc="-30"/>
              <a:t>(Choose</a:t>
            </a:r>
            <a:r>
              <a:rPr dirty="0" sz="2450" spc="-105"/>
              <a:t> </a:t>
            </a:r>
            <a:r>
              <a:rPr dirty="0" sz="2450" spc="-10"/>
              <a:t>one.)</a:t>
            </a:r>
            <a:endParaRPr sz="2450">
              <a:latin typeface="Cambria"/>
              <a:cs typeface="Cambria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95045" y="2059259"/>
            <a:ext cx="8292465" cy="292290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407034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407034" algn="l"/>
              </a:tabLst>
            </a:pPr>
            <a:r>
              <a:rPr dirty="0" sz="2450" spc="-35">
                <a:latin typeface="Times New Roman"/>
                <a:cs typeface="Times New Roman"/>
              </a:rPr>
              <a:t>How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Cambria"/>
                <a:cs typeface="Cambria"/>
              </a:rPr>
              <a:t>ψ</a:t>
            </a:r>
            <a:r>
              <a:rPr dirty="0" sz="2450" spc="204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depends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distance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from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nucleus.</a:t>
            </a:r>
            <a:endParaRPr sz="2450">
              <a:latin typeface="Times New Roman"/>
              <a:cs typeface="Times New Roman"/>
            </a:endParaRPr>
          </a:p>
          <a:p>
            <a:pPr marL="406400" marR="17780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407670" algn="l"/>
              </a:tabLst>
            </a:pPr>
            <a:r>
              <a:rPr dirty="0" sz="2450" spc="-25">
                <a:latin typeface="Times New Roman"/>
                <a:cs typeface="Times New Roman"/>
              </a:rPr>
              <a:t>How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Cambria"/>
                <a:cs typeface="Cambria"/>
              </a:rPr>
              <a:t>ψ</a:t>
            </a:r>
            <a:r>
              <a:rPr dirty="0" sz="2450" spc="285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depends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orientation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(what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direction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head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from </a:t>
            </a:r>
            <a:r>
              <a:rPr dirty="0" sz="2450" spc="-2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nucleus).</a:t>
            </a:r>
            <a:endParaRPr sz="2450">
              <a:latin typeface="Times New Roman"/>
              <a:cs typeface="Times New Roman"/>
            </a:endParaRPr>
          </a:p>
          <a:p>
            <a:pPr marL="406400" marR="17780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407670" algn="l"/>
              </a:tabLst>
            </a:pPr>
            <a:r>
              <a:rPr dirty="0" sz="2450" spc="-30">
                <a:latin typeface="Times New Roman"/>
                <a:cs typeface="Times New Roman"/>
              </a:rPr>
              <a:t>Sometimes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A,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sometimes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B,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sometimes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both,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depending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on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values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Cambria"/>
                <a:cs typeface="Cambria"/>
              </a:rPr>
              <a:t>n</a:t>
            </a:r>
            <a:r>
              <a:rPr dirty="0" sz="2450">
                <a:latin typeface="Times New Roman"/>
                <a:cs typeface="Times New Roman"/>
              </a:rPr>
              <a:t>,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Cambria"/>
                <a:cs typeface="Cambria"/>
              </a:rPr>
              <a:t>l</a:t>
            </a:r>
            <a:r>
              <a:rPr dirty="0" sz="2450" spc="50">
                <a:latin typeface="Times New Roman"/>
                <a:cs typeface="Times New Roman"/>
              </a:rPr>
              <a:t>,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45">
                <a:latin typeface="Cambria"/>
                <a:cs typeface="Cambria"/>
              </a:rPr>
              <a:t>m</a:t>
            </a:r>
            <a:r>
              <a:rPr dirty="0" baseline="-16260" sz="3075" spc="67">
                <a:latin typeface="Cambria"/>
                <a:cs typeface="Cambria"/>
              </a:rPr>
              <a:t>l</a:t>
            </a:r>
            <a:r>
              <a:rPr dirty="0" sz="2450" spc="4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25400">
              <a:lnSpc>
                <a:spcPct val="100000"/>
              </a:lnSpc>
              <a:spcBef>
                <a:spcPts val="1939"/>
              </a:spcBef>
              <a:tabLst>
                <a:tab pos="16338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89022"/>
            <a:ext cx="8509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4255103" y="889022"/>
            <a:ext cx="474472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7.4.</a:t>
            </a:r>
            <a:r>
              <a:rPr dirty="0" sz="1200" spc="250">
                <a:latin typeface="Times New Roman"/>
                <a:cs typeface="Times New Roman"/>
              </a:rPr>
              <a:t>  </a:t>
            </a:r>
            <a:r>
              <a:rPr dirty="0" sz="1200" spc="40">
                <a:latin typeface="Times New Roman"/>
                <a:cs typeface="Times New Roman"/>
              </a:rPr>
              <a:t>SCHR</a:t>
            </a:r>
            <a:r>
              <a:rPr dirty="0" sz="1200" spc="-675">
                <a:latin typeface="Times New Roman"/>
                <a:cs typeface="Times New Roman"/>
              </a:rPr>
              <a:t>O</a:t>
            </a:r>
            <a:r>
              <a:rPr dirty="0" baseline="13888" sz="1800" spc="60">
                <a:latin typeface="Times New Roman"/>
                <a:cs typeface="Times New Roman"/>
              </a:rPr>
              <a:t>¨</a:t>
            </a:r>
            <a:r>
              <a:rPr dirty="0" baseline="13888" sz="1800" spc="-142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DINGER’S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EQUATION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HYDROGEN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ATOM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731519" y="111112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3126917" y="1427423"/>
            <a:ext cx="485775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40">
                <a:latin typeface="Cambria"/>
                <a:cs typeface="Cambria"/>
              </a:rPr>
              <a:t>nlm</a:t>
            </a:r>
            <a:endParaRPr sz="2050">
              <a:latin typeface="Cambria"/>
              <a:cs typeface="Cambria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3587343" y="1532643"/>
            <a:ext cx="89535" cy="2882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700" spc="-50">
                <a:latin typeface="Cambria"/>
                <a:cs typeface="Cambria"/>
              </a:rPr>
              <a:t>l</a:t>
            </a:r>
            <a:endParaRPr sz="1700">
              <a:latin typeface="Cambria"/>
              <a:cs typeface="Cambria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718819" y="1301240"/>
            <a:ext cx="643763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2962275" algn="l"/>
              </a:tabLst>
            </a:pPr>
            <a:r>
              <a:rPr dirty="0" sz="2450">
                <a:latin typeface="Times New Roman"/>
                <a:cs typeface="Times New Roman"/>
              </a:rPr>
              <a:t>Every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eigenstate</a:t>
            </a:r>
            <a:r>
              <a:rPr dirty="0" sz="2450" spc="220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Cambria"/>
                <a:cs typeface="Cambria"/>
              </a:rPr>
              <a:t>ψ</a:t>
            </a:r>
            <a:r>
              <a:rPr dirty="0" sz="2450">
                <a:latin typeface="Cambria"/>
                <a:cs typeface="Cambria"/>
              </a:rPr>
              <a:t>	</a:t>
            </a:r>
            <a:r>
              <a:rPr dirty="0" sz="2450" spc="75">
                <a:latin typeface="Times New Roman"/>
                <a:cs typeface="Times New Roman"/>
              </a:rPr>
              <a:t>(</a:t>
            </a:r>
            <a:r>
              <a:rPr dirty="0" sz="2450" spc="75">
                <a:latin typeface="Cambria"/>
                <a:cs typeface="Cambria"/>
              </a:rPr>
              <a:t>r,</a:t>
            </a:r>
            <a:r>
              <a:rPr dirty="0" sz="2450" spc="-145">
                <a:latin typeface="Cambria"/>
                <a:cs typeface="Cambria"/>
              </a:rPr>
              <a:t> </a:t>
            </a:r>
            <a:r>
              <a:rPr dirty="0" sz="2450">
                <a:latin typeface="Cambria"/>
                <a:cs typeface="Cambria"/>
              </a:rPr>
              <a:t>θ,</a:t>
            </a:r>
            <a:r>
              <a:rPr dirty="0" sz="2450" spc="-135">
                <a:latin typeface="Cambria"/>
                <a:cs typeface="Cambria"/>
              </a:rPr>
              <a:t> </a:t>
            </a:r>
            <a:r>
              <a:rPr dirty="0" sz="2450">
                <a:latin typeface="Cambria"/>
                <a:cs typeface="Cambria"/>
              </a:rPr>
              <a:t>ϕ</a:t>
            </a:r>
            <a:r>
              <a:rPr dirty="0" sz="2450">
                <a:latin typeface="Times New Roman"/>
                <a:cs typeface="Times New Roman"/>
              </a:rPr>
              <a:t>)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contains</a:t>
            </a:r>
            <a:r>
              <a:rPr dirty="0" sz="2450" spc="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factor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Cambria"/>
                <a:cs typeface="Cambria"/>
              </a:rPr>
              <a:t>e</a:t>
            </a:r>
            <a:endParaRPr sz="2450">
              <a:latin typeface="Cambria"/>
              <a:cs typeface="Cambria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7814068" y="1333710"/>
            <a:ext cx="125730" cy="2882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700" spc="-50">
                <a:latin typeface="Times New Roman"/>
                <a:cs typeface="Times New Roman"/>
              </a:rPr>
              <a:t>0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7130757" y="1239386"/>
            <a:ext cx="1061720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85" i="1">
                <a:latin typeface="Times New Roman"/>
                <a:cs typeface="Times New Roman"/>
              </a:rPr>
              <a:t>−</a:t>
            </a:r>
            <a:r>
              <a:rPr dirty="0" sz="2050" spc="85">
                <a:latin typeface="Cambria"/>
                <a:cs typeface="Cambria"/>
              </a:rPr>
              <a:t>r/</a:t>
            </a:r>
            <a:r>
              <a:rPr dirty="0" sz="2050" spc="85">
                <a:latin typeface="Times New Roman"/>
                <a:cs typeface="Times New Roman"/>
              </a:rPr>
              <a:t>(</a:t>
            </a:r>
            <a:r>
              <a:rPr dirty="0" sz="2050" spc="85">
                <a:latin typeface="Cambria"/>
                <a:cs typeface="Cambria"/>
              </a:rPr>
              <a:t>a</a:t>
            </a:r>
            <a:r>
              <a:rPr dirty="0" sz="2050" spc="385">
                <a:latin typeface="Cambria"/>
                <a:cs typeface="Cambria"/>
              </a:rPr>
              <a:t> </a:t>
            </a:r>
            <a:r>
              <a:rPr dirty="0" sz="2050" spc="-35">
                <a:latin typeface="Cambria"/>
                <a:cs typeface="Cambria"/>
              </a:rPr>
              <a:t>n</a:t>
            </a:r>
            <a:r>
              <a:rPr dirty="0" sz="2050" spc="-35">
                <a:latin typeface="Times New Roman"/>
                <a:cs typeface="Times New Roman"/>
              </a:rPr>
              <a:t>)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8173301" y="1301240"/>
            <a:ext cx="800735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272415" algn="l"/>
              </a:tabLst>
            </a:pPr>
            <a:r>
              <a:rPr dirty="0" sz="2450" spc="-50">
                <a:latin typeface="Times New Roman"/>
                <a:cs typeface="Times New Roman"/>
              </a:rPr>
              <a:t>.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One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718819" y="1680818"/>
            <a:ext cx="5735955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effects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this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factor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is.</a:t>
            </a:r>
            <a:r>
              <a:rPr dirty="0" sz="2450" spc="-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.</a:t>
            </a:r>
            <a:r>
              <a:rPr dirty="0" sz="2450" spc="-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.</a:t>
            </a:r>
            <a:r>
              <a:rPr dirty="0" sz="2450" spc="-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(Choose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one.)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719315" y="2262834"/>
            <a:ext cx="8255634" cy="255460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8227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3540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makes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probability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finding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electron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increase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you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 spc="80">
                <a:latin typeface="Times New Roman"/>
                <a:cs typeface="Times New Roman"/>
              </a:rPr>
              <a:t>start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head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away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from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nucleus.</a:t>
            </a:r>
            <a:endParaRPr sz="2450">
              <a:latin typeface="Times New Roman"/>
              <a:cs typeface="Times New Roman"/>
            </a:endParaRPr>
          </a:p>
          <a:p>
            <a:pPr marL="382270" marR="635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3540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makes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probability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finding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electron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change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you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 spc="55">
                <a:latin typeface="Times New Roman"/>
                <a:cs typeface="Times New Roman"/>
              </a:rPr>
              <a:t>rotate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from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positive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Cambria"/>
                <a:cs typeface="Cambria"/>
              </a:rPr>
              <a:t>z</a:t>
            </a:r>
            <a:r>
              <a:rPr dirty="0" sz="2450">
                <a:latin typeface="Times New Roman"/>
                <a:cs typeface="Times New Roman"/>
              </a:rPr>
              <a:t>-axis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down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Cambria"/>
                <a:cs typeface="Cambria"/>
              </a:rPr>
              <a:t>xy</a:t>
            </a:r>
            <a:r>
              <a:rPr dirty="0" sz="2450" spc="265">
                <a:latin typeface="Cambria"/>
                <a:cs typeface="Cambria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plane.</a:t>
            </a:r>
            <a:endParaRPr sz="2450">
              <a:latin typeface="Times New Roman"/>
              <a:cs typeface="Times New Roman"/>
            </a:endParaRPr>
          </a:p>
          <a:p>
            <a:pPr marL="382270" marR="50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3540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makes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probability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finding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electron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near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zero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far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away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from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nucleus.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89022"/>
            <a:ext cx="8509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4255103" y="889022"/>
            <a:ext cx="474472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7.4.</a:t>
            </a:r>
            <a:r>
              <a:rPr dirty="0" sz="1200" spc="250">
                <a:latin typeface="Times New Roman"/>
                <a:cs typeface="Times New Roman"/>
              </a:rPr>
              <a:t>  </a:t>
            </a:r>
            <a:r>
              <a:rPr dirty="0" sz="1200" spc="40">
                <a:latin typeface="Times New Roman"/>
                <a:cs typeface="Times New Roman"/>
              </a:rPr>
              <a:t>SCHR</a:t>
            </a:r>
            <a:r>
              <a:rPr dirty="0" sz="1200" spc="-675">
                <a:latin typeface="Times New Roman"/>
                <a:cs typeface="Times New Roman"/>
              </a:rPr>
              <a:t>O</a:t>
            </a:r>
            <a:r>
              <a:rPr dirty="0" baseline="13888" sz="1800" spc="60">
                <a:latin typeface="Times New Roman"/>
                <a:cs typeface="Times New Roman"/>
              </a:rPr>
              <a:t>¨</a:t>
            </a:r>
            <a:r>
              <a:rPr dirty="0" baseline="13888" sz="1800" spc="-142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DINGER’S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EQUATION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HYDROGEN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ATOM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731519" y="111112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3126917" y="1427423"/>
            <a:ext cx="485775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40">
                <a:latin typeface="Cambria"/>
                <a:cs typeface="Cambria"/>
              </a:rPr>
              <a:t>nlm</a:t>
            </a:r>
            <a:endParaRPr sz="2050">
              <a:latin typeface="Cambria"/>
              <a:cs typeface="Cambria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3587343" y="1532643"/>
            <a:ext cx="89535" cy="2882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700" spc="-50">
                <a:latin typeface="Cambria"/>
                <a:cs typeface="Cambria"/>
              </a:rPr>
              <a:t>l</a:t>
            </a:r>
            <a:endParaRPr sz="1700">
              <a:latin typeface="Cambria"/>
              <a:cs typeface="Cambria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718819" y="1301240"/>
            <a:ext cx="643763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2962275" algn="l"/>
              </a:tabLst>
            </a:pPr>
            <a:r>
              <a:rPr dirty="0" sz="2450">
                <a:latin typeface="Times New Roman"/>
                <a:cs typeface="Times New Roman"/>
              </a:rPr>
              <a:t>Every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eigenstate</a:t>
            </a:r>
            <a:r>
              <a:rPr dirty="0" sz="2450" spc="220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Cambria"/>
                <a:cs typeface="Cambria"/>
              </a:rPr>
              <a:t>ψ</a:t>
            </a:r>
            <a:r>
              <a:rPr dirty="0" sz="2450">
                <a:latin typeface="Cambria"/>
                <a:cs typeface="Cambria"/>
              </a:rPr>
              <a:t>	</a:t>
            </a:r>
            <a:r>
              <a:rPr dirty="0" sz="2450" spc="75">
                <a:latin typeface="Times New Roman"/>
                <a:cs typeface="Times New Roman"/>
              </a:rPr>
              <a:t>(</a:t>
            </a:r>
            <a:r>
              <a:rPr dirty="0" sz="2450" spc="75">
                <a:latin typeface="Cambria"/>
                <a:cs typeface="Cambria"/>
              </a:rPr>
              <a:t>r,</a:t>
            </a:r>
            <a:r>
              <a:rPr dirty="0" sz="2450" spc="-145">
                <a:latin typeface="Cambria"/>
                <a:cs typeface="Cambria"/>
              </a:rPr>
              <a:t> </a:t>
            </a:r>
            <a:r>
              <a:rPr dirty="0" sz="2450">
                <a:latin typeface="Cambria"/>
                <a:cs typeface="Cambria"/>
              </a:rPr>
              <a:t>θ,</a:t>
            </a:r>
            <a:r>
              <a:rPr dirty="0" sz="2450" spc="-135">
                <a:latin typeface="Cambria"/>
                <a:cs typeface="Cambria"/>
              </a:rPr>
              <a:t> </a:t>
            </a:r>
            <a:r>
              <a:rPr dirty="0" sz="2450">
                <a:latin typeface="Cambria"/>
                <a:cs typeface="Cambria"/>
              </a:rPr>
              <a:t>ϕ</a:t>
            </a:r>
            <a:r>
              <a:rPr dirty="0" sz="2450">
                <a:latin typeface="Times New Roman"/>
                <a:cs typeface="Times New Roman"/>
              </a:rPr>
              <a:t>)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contains</a:t>
            </a:r>
            <a:r>
              <a:rPr dirty="0" sz="2450" spc="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factor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Cambria"/>
                <a:cs typeface="Cambria"/>
              </a:rPr>
              <a:t>e</a:t>
            </a:r>
            <a:endParaRPr sz="2450">
              <a:latin typeface="Cambria"/>
              <a:cs typeface="Cambria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7814068" y="1333710"/>
            <a:ext cx="125730" cy="2882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700" spc="-50">
                <a:latin typeface="Times New Roman"/>
                <a:cs typeface="Times New Roman"/>
              </a:rPr>
              <a:t>0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7130757" y="1239386"/>
            <a:ext cx="1061720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85" i="1">
                <a:latin typeface="Times New Roman"/>
                <a:cs typeface="Times New Roman"/>
              </a:rPr>
              <a:t>−</a:t>
            </a:r>
            <a:r>
              <a:rPr dirty="0" sz="2050" spc="85">
                <a:latin typeface="Cambria"/>
                <a:cs typeface="Cambria"/>
              </a:rPr>
              <a:t>r/</a:t>
            </a:r>
            <a:r>
              <a:rPr dirty="0" sz="2050" spc="85">
                <a:latin typeface="Times New Roman"/>
                <a:cs typeface="Times New Roman"/>
              </a:rPr>
              <a:t>(</a:t>
            </a:r>
            <a:r>
              <a:rPr dirty="0" sz="2050" spc="85">
                <a:latin typeface="Cambria"/>
                <a:cs typeface="Cambria"/>
              </a:rPr>
              <a:t>a</a:t>
            </a:r>
            <a:r>
              <a:rPr dirty="0" sz="2050" spc="385">
                <a:latin typeface="Cambria"/>
                <a:cs typeface="Cambria"/>
              </a:rPr>
              <a:t> </a:t>
            </a:r>
            <a:r>
              <a:rPr dirty="0" sz="2050" spc="-35">
                <a:latin typeface="Cambria"/>
                <a:cs typeface="Cambria"/>
              </a:rPr>
              <a:t>n</a:t>
            </a:r>
            <a:r>
              <a:rPr dirty="0" sz="2050" spc="-35">
                <a:latin typeface="Times New Roman"/>
                <a:cs typeface="Times New Roman"/>
              </a:rPr>
              <a:t>)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8173301" y="1301240"/>
            <a:ext cx="800735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272415" algn="l"/>
              </a:tabLst>
            </a:pPr>
            <a:r>
              <a:rPr dirty="0" sz="2450" spc="-50">
                <a:latin typeface="Times New Roman"/>
                <a:cs typeface="Times New Roman"/>
              </a:rPr>
              <a:t>.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One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718819" y="1680818"/>
            <a:ext cx="5735955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effects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this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factor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is.</a:t>
            </a:r>
            <a:r>
              <a:rPr dirty="0" sz="2450" spc="-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.</a:t>
            </a:r>
            <a:r>
              <a:rPr dirty="0" sz="2450" spc="-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.</a:t>
            </a:r>
            <a:r>
              <a:rPr dirty="0" sz="2450" spc="-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(Choose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one.)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707758" y="2262834"/>
            <a:ext cx="8267065" cy="317436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9370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4970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makes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probability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finding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electron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increase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you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 spc="80">
                <a:latin typeface="Times New Roman"/>
                <a:cs typeface="Times New Roman"/>
              </a:rPr>
              <a:t>start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head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away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from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nucleus.</a:t>
            </a:r>
            <a:endParaRPr sz="2450">
              <a:latin typeface="Times New Roman"/>
              <a:cs typeface="Times New Roman"/>
            </a:endParaRPr>
          </a:p>
          <a:p>
            <a:pPr marL="393700" marR="635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makes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probability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finding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electron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change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you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 spc="55">
                <a:latin typeface="Times New Roman"/>
                <a:cs typeface="Times New Roman"/>
              </a:rPr>
              <a:t>rotate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from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positive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Cambria"/>
                <a:cs typeface="Cambria"/>
              </a:rPr>
              <a:t>z</a:t>
            </a:r>
            <a:r>
              <a:rPr dirty="0" sz="2450">
                <a:latin typeface="Times New Roman"/>
                <a:cs typeface="Times New Roman"/>
              </a:rPr>
              <a:t>-axis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down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Cambria"/>
                <a:cs typeface="Cambria"/>
              </a:rPr>
              <a:t>xy</a:t>
            </a:r>
            <a:r>
              <a:rPr dirty="0" sz="2450" spc="265">
                <a:latin typeface="Cambria"/>
                <a:cs typeface="Cambria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plane.</a:t>
            </a:r>
            <a:endParaRPr sz="2450">
              <a:latin typeface="Times New Roman"/>
              <a:cs typeface="Times New Roman"/>
            </a:endParaRPr>
          </a:p>
          <a:p>
            <a:pPr marL="393700" marR="50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makes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probability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finding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electron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near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zero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far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away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from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nucleus.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C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6119" y="889022"/>
            <a:ext cx="82810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  <a:tabLst>
                <a:tab pos="3586479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7.4.</a:t>
            </a:r>
            <a:r>
              <a:rPr dirty="0" sz="1200" spc="250">
                <a:latin typeface="Times New Roman"/>
                <a:cs typeface="Times New Roman"/>
              </a:rPr>
              <a:t>  </a:t>
            </a:r>
            <a:r>
              <a:rPr dirty="0" sz="1200" spc="40">
                <a:latin typeface="Times New Roman"/>
                <a:cs typeface="Times New Roman"/>
              </a:rPr>
              <a:t>SCHR</a:t>
            </a:r>
            <a:r>
              <a:rPr dirty="0" sz="1200" spc="-675">
                <a:latin typeface="Times New Roman"/>
                <a:cs typeface="Times New Roman"/>
              </a:rPr>
              <a:t>O</a:t>
            </a:r>
            <a:r>
              <a:rPr dirty="0" baseline="13888" sz="1800" spc="60">
                <a:latin typeface="Times New Roman"/>
                <a:cs typeface="Times New Roman"/>
              </a:rPr>
              <a:t>¨</a:t>
            </a:r>
            <a:r>
              <a:rPr dirty="0" baseline="13888" sz="1800" spc="-142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DINGER’S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EQUATION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HYDROGEN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ATOM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1112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905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871219" algn="l"/>
                <a:tab pos="1581150" algn="l"/>
                <a:tab pos="2983230" algn="l"/>
                <a:tab pos="3870325" algn="l"/>
                <a:tab pos="4427220" algn="l"/>
                <a:tab pos="5740400" algn="l"/>
                <a:tab pos="6541134" algn="l"/>
                <a:tab pos="6955155" algn="l"/>
                <a:tab pos="7987665" algn="l"/>
              </a:tabLst>
            </a:pPr>
            <a:r>
              <a:rPr dirty="0" spc="-10"/>
              <a:t>Label</a:t>
            </a:r>
            <a:r>
              <a:rPr dirty="0"/>
              <a:t>	</a:t>
            </a:r>
            <a:r>
              <a:rPr dirty="0" spc="-20"/>
              <a:t>each</a:t>
            </a:r>
            <a:r>
              <a:rPr dirty="0"/>
              <a:t>	</a:t>
            </a:r>
            <a:r>
              <a:rPr dirty="0" spc="-10"/>
              <a:t>statement</a:t>
            </a:r>
            <a:r>
              <a:rPr dirty="0"/>
              <a:t>	</a:t>
            </a:r>
            <a:r>
              <a:rPr dirty="0" spc="40"/>
              <a:t>about</a:t>
            </a:r>
            <a:r>
              <a:rPr dirty="0"/>
              <a:t>	</a:t>
            </a:r>
            <a:r>
              <a:rPr dirty="0" spc="-25"/>
              <a:t>the</a:t>
            </a:r>
            <a:r>
              <a:rPr dirty="0"/>
              <a:t>	</a:t>
            </a:r>
            <a:r>
              <a:rPr dirty="0" spc="-10"/>
              <a:t>hydrogen</a:t>
            </a:r>
            <a:r>
              <a:rPr dirty="0"/>
              <a:t>	</a:t>
            </a:r>
            <a:r>
              <a:rPr dirty="0" spc="-20"/>
              <a:t>atom</a:t>
            </a:r>
            <a:r>
              <a:rPr dirty="0"/>
              <a:t>	</a:t>
            </a:r>
            <a:r>
              <a:rPr dirty="0" spc="-25"/>
              <a:t>as</a:t>
            </a:r>
            <a:r>
              <a:rPr dirty="0"/>
              <a:t>	</a:t>
            </a:r>
            <a:r>
              <a:rPr dirty="0" spc="-10"/>
              <a:t>“True”</a:t>
            </a:r>
            <a:r>
              <a:rPr dirty="0"/>
              <a:t>	</a:t>
            </a:r>
            <a:r>
              <a:rPr dirty="0" spc="-35"/>
              <a:t>or </a:t>
            </a:r>
            <a:r>
              <a:rPr dirty="0" spc="-10"/>
              <a:t>“False.”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93191" y="2170390"/>
            <a:ext cx="8182609" cy="343979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07975" marR="5080" indent="-295910">
              <a:lnSpc>
                <a:spcPct val="101699"/>
              </a:lnSpc>
              <a:spcBef>
                <a:spcPts val="75"/>
              </a:spcBef>
              <a:buAutoNum type="arabicPeriod"/>
              <a:tabLst>
                <a:tab pos="309880" algn="l"/>
                <a:tab pos="711835" algn="l"/>
                <a:tab pos="1299210" algn="l"/>
                <a:tab pos="2262505" algn="l"/>
                <a:tab pos="3648710" algn="l"/>
                <a:tab pos="4186554" algn="l"/>
                <a:tab pos="5316220" algn="l"/>
                <a:tab pos="5646420" algn="l"/>
                <a:tab pos="6679565" algn="l"/>
                <a:tab pos="7478395" algn="l"/>
                <a:tab pos="7872730" algn="l"/>
              </a:tabLst>
            </a:pPr>
            <a:r>
              <a:rPr dirty="0" sz="2450" spc="-25">
                <a:latin typeface="Times New Roman"/>
                <a:cs typeface="Times New Roman"/>
              </a:rPr>
              <a:t>In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any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energy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eigenstate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the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electron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is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equally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likely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to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be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found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any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angle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Cambria"/>
                <a:cs typeface="Cambria"/>
              </a:rPr>
              <a:t>ϕ</a:t>
            </a:r>
            <a:r>
              <a:rPr dirty="0" sz="2450" spc="-2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307975" marR="5715" indent="-295910">
              <a:lnSpc>
                <a:spcPct val="101699"/>
              </a:lnSpc>
              <a:spcBef>
                <a:spcPts val="994"/>
              </a:spcBef>
              <a:buAutoNum type="arabicPeriod"/>
              <a:tabLst>
                <a:tab pos="30988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eigenstates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hydrogen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atom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independent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-9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Cambria"/>
                <a:cs typeface="Cambria"/>
              </a:rPr>
              <a:t>ϕ</a:t>
            </a:r>
            <a:r>
              <a:rPr dirty="0" sz="2450" spc="-2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307975" marR="6350" indent="-295910">
              <a:lnSpc>
                <a:spcPct val="101699"/>
              </a:lnSpc>
              <a:spcBef>
                <a:spcPts val="994"/>
              </a:spcBef>
              <a:buAutoNum type="arabicPeriod"/>
              <a:tabLst>
                <a:tab pos="309880" algn="l"/>
              </a:tabLst>
            </a:pPr>
            <a:r>
              <a:rPr dirty="0" sz="2450">
                <a:latin typeface="Times New Roman"/>
                <a:cs typeface="Times New Roman"/>
              </a:rPr>
              <a:t>It’s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impossible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hydrogen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atom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state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where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is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more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likely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some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values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Cambria"/>
                <a:cs typeface="Cambria"/>
              </a:rPr>
              <a:t>z</a:t>
            </a:r>
            <a:r>
              <a:rPr dirty="0" sz="2450" spc="210">
                <a:latin typeface="Cambria"/>
                <a:cs typeface="Cambria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others.</a:t>
            </a:r>
            <a:endParaRPr sz="2450">
              <a:latin typeface="Times New Roman"/>
              <a:cs typeface="Times New Roman"/>
            </a:endParaRPr>
          </a:p>
          <a:p>
            <a:pPr marL="307975" marR="6350" indent="-295910">
              <a:lnSpc>
                <a:spcPct val="101699"/>
              </a:lnSpc>
              <a:spcBef>
                <a:spcPts val="994"/>
              </a:spcBef>
              <a:buAutoNum type="arabicPeriod"/>
              <a:tabLst>
                <a:tab pos="309880" algn="l"/>
              </a:tabLst>
            </a:pPr>
            <a:r>
              <a:rPr dirty="0" sz="2450">
                <a:latin typeface="Times New Roman"/>
                <a:cs typeface="Times New Roman"/>
              </a:rPr>
              <a:t>It’s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impossible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hydrogen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atom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state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where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is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more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likely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some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values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190">
                <a:latin typeface="Cambria"/>
                <a:cs typeface="Cambria"/>
              </a:rPr>
              <a:t>x</a:t>
            </a:r>
            <a:r>
              <a:rPr dirty="0" sz="2450" spc="110">
                <a:latin typeface="Cambria"/>
                <a:cs typeface="Cambria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others.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68019" y="889022"/>
            <a:ext cx="8369934" cy="44386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63500">
              <a:lnSpc>
                <a:spcPct val="100000"/>
              </a:lnSpc>
              <a:spcBef>
                <a:spcPts val="95"/>
              </a:spcBef>
              <a:tabLst>
                <a:tab pos="3624579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7.4.</a:t>
            </a:r>
            <a:r>
              <a:rPr dirty="0" sz="1200" spc="250">
                <a:latin typeface="Times New Roman"/>
                <a:cs typeface="Times New Roman"/>
              </a:rPr>
              <a:t>  </a:t>
            </a:r>
            <a:r>
              <a:rPr dirty="0" sz="1200" spc="40">
                <a:latin typeface="Times New Roman"/>
                <a:cs typeface="Times New Roman"/>
              </a:rPr>
              <a:t>SCHR</a:t>
            </a:r>
            <a:r>
              <a:rPr dirty="0" sz="1200" spc="-675">
                <a:latin typeface="Times New Roman"/>
                <a:cs typeface="Times New Roman"/>
              </a:rPr>
              <a:t>O</a:t>
            </a:r>
            <a:r>
              <a:rPr dirty="0" baseline="13888" sz="1800" spc="60">
                <a:latin typeface="Times New Roman"/>
                <a:cs typeface="Times New Roman"/>
              </a:rPr>
              <a:t>¨</a:t>
            </a:r>
            <a:r>
              <a:rPr dirty="0" baseline="13888" sz="1800" spc="-142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DINGER’S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EQUATION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HYDROGEN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ATOM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4"/>
              </a:spcBef>
            </a:pPr>
            <a:endParaRPr sz="120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</a:pPr>
            <a:r>
              <a:rPr dirty="0" sz="1400">
                <a:latin typeface="Times New Roman"/>
                <a:cs typeface="Times New Roman"/>
              </a:rPr>
              <a:t>Label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each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statement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80">
                <a:latin typeface="Times New Roman"/>
                <a:cs typeface="Times New Roman"/>
              </a:rPr>
              <a:t>about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hydrogen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atom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as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“True”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or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“False.”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5"/>
              </a:spcBef>
            </a:pPr>
            <a:endParaRPr sz="1400">
              <a:latin typeface="Times New Roman"/>
              <a:cs typeface="Times New Roman"/>
            </a:endParaRPr>
          </a:p>
          <a:p>
            <a:pPr marL="434340" indent="-212725">
              <a:lnSpc>
                <a:spcPct val="100000"/>
              </a:lnSpc>
              <a:buAutoNum type="arabicPeriod"/>
              <a:tabLst>
                <a:tab pos="434340" algn="l"/>
              </a:tabLst>
            </a:pPr>
            <a:r>
              <a:rPr dirty="0" sz="1400" spc="55">
                <a:latin typeface="Times New Roman"/>
                <a:cs typeface="Times New Roman"/>
              </a:rPr>
              <a:t>In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any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eigenstate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electron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equally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likely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be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found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at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any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angle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Cambria"/>
                <a:cs typeface="Cambria"/>
              </a:rPr>
              <a:t>ϕ</a:t>
            </a:r>
            <a:r>
              <a:rPr dirty="0" sz="1400" spc="-25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Times New Roman"/>
              <a:buAutoNum type="arabicPeriod"/>
            </a:pPr>
            <a:endParaRPr sz="1400">
              <a:latin typeface="Times New Roman"/>
              <a:cs typeface="Times New Roman"/>
            </a:endParaRPr>
          </a:p>
          <a:p>
            <a:pPr marL="423545">
              <a:lnSpc>
                <a:spcPct val="100000"/>
              </a:lnSpc>
              <a:tabLst>
                <a:tab pos="1386205" algn="l"/>
              </a:tabLst>
            </a:pPr>
            <a:r>
              <a:rPr dirty="0" sz="1400" spc="-10" b="1">
                <a:latin typeface="Georgia"/>
                <a:cs typeface="Georgia"/>
              </a:rPr>
              <a:t>Solution:</a:t>
            </a:r>
            <a:r>
              <a:rPr dirty="0" sz="1400" b="1">
                <a:latin typeface="Georgia"/>
                <a:cs typeface="Georgia"/>
              </a:rPr>
              <a:t>	</a:t>
            </a:r>
            <a:r>
              <a:rPr dirty="0" sz="1400" spc="-20">
                <a:latin typeface="Times New Roman"/>
                <a:cs typeface="Times New Roman"/>
              </a:rPr>
              <a:t>True</a:t>
            </a:r>
            <a:endParaRPr sz="1400">
              <a:latin typeface="Times New Roman"/>
              <a:cs typeface="Times New Roman"/>
            </a:endParaRPr>
          </a:p>
          <a:p>
            <a:pPr marL="434340" indent="-212725">
              <a:lnSpc>
                <a:spcPct val="100000"/>
              </a:lnSpc>
              <a:spcBef>
                <a:spcPts val="1605"/>
              </a:spcBef>
              <a:buAutoNum type="arabicPeriod" startAt="2"/>
              <a:tabLst>
                <a:tab pos="434340" algn="l"/>
              </a:tabLst>
            </a:pP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eigenstates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hydrogen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atom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are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independent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Cambria"/>
                <a:cs typeface="Cambria"/>
              </a:rPr>
              <a:t>ϕ</a:t>
            </a:r>
            <a:r>
              <a:rPr dirty="0" sz="1400" spc="-25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Times New Roman"/>
              <a:buAutoNum type="arabicPeriod" startAt="2"/>
            </a:pPr>
            <a:endParaRPr sz="1400">
              <a:latin typeface="Times New Roman"/>
              <a:cs typeface="Times New Roman"/>
            </a:endParaRPr>
          </a:p>
          <a:p>
            <a:pPr marL="423545">
              <a:lnSpc>
                <a:spcPct val="100000"/>
              </a:lnSpc>
              <a:tabLst>
                <a:tab pos="1386205" algn="l"/>
              </a:tabLst>
            </a:pPr>
            <a:r>
              <a:rPr dirty="0" sz="1400" spc="-10" b="1">
                <a:latin typeface="Georgia"/>
                <a:cs typeface="Georgia"/>
              </a:rPr>
              <a:t>Solution:</a:t>
            </a:r>
            <a:r>
              <a:rPr dirty="0" sz="1400" b="1">
                <a:latin typeface="Georgia"/>
                <a:cs typeface="Georgia"/>
              </a:rPr>
              <a:t>	</a:t>
            </a:r>
            <a:r>
              <a:rPr dirty="0" sz="1400" spc="-20">
                <a:latin typeface="Times New Roman"/>
                <a:cs typeface="Times New Roman"/>
              </a:rPr>
              <a:t>False</a:t>
            </a:r>
            <a:endParaRPr sz="1400">
              <a:latin typeface="Times New Roman"/>
              <a:cs typeface="Times New Roman"/>
            </a:endParaRPr>
          </a:p>
          <a:p>
            <a:pPr marL="434340" indent="-212725">
              <a:lnSpc>
                <a:spcPct val="100000"/>
              </a:lnSpc>
              <a:spcBef>
                <a:spcPts val="1610"/>
              </a:spcBef>
              <a:buAutoNum type="arabicPeriod" startAt="3"/>
              <a:tabLst>
                <a:tab pos="434340" algn="l"/>
              </a:tabLst>
            </a:pPr>
            <a:r>
              <a:rPr dirty="0" sz="1400">
                <a:latin typeface="Times New Roman"/>
                <a:cs typeface="Times New Roman"/>
              </a:rPr>
              <a:t>It’s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impossible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hydrogen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atom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be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state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where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it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more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likely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be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at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some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values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-50">
                <a:latin typeface="Cambria"/>
                <a:cs typeface="Cambria"/>
              </a:rPr>
              <a:t>z</a:t>
            </a:r>
            <a:endParaRPr sz="1400">
              <a:latin typeface="Cambria"/>
              <a:cs typeface="Cambria"/>
            </a:endParaRPr>
          </a:p>
          <a:p>
            <a:pPr marL="434975">
              <a:lnSpc>
                <a:spcPct val="100000"/>
              </a:lnSpc>
              <a:spcBef>
                <a:spcPts val="110"/>
              </a:spcBef>
            </a:pPr>
            <a:r>
              <a:rPr dirty="0" sz="1400" spc="95">
                <a:latin typeface="Times New Roman"/>
                <a:cs typeface="Times New Roman"/>
              </a:rPr>
              <a:t>than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others.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423545">
              <a:lnSpc>
                <a:spcPct val="100000"/>
              </a:lnSpc>
              <a:tabLst>
                <a:tab pos="1386205" algn="l"/>
              </a:tabLst>
            </a:pPr>
            <a:r>
              <a:rPr dirty="0" sz="1400" spc="-10" b="1">
                <a:latin typeface="Georgia"/>
                <a:cs typeface="Georgia"/>
              </a:rPr>
              <a:t>Solution:</a:t>
            </a:r>
            <a:r>
              <a:rPr dirty="0" sz="1400" b="1">
                <a:latin typeface="Georgia"/>
                <a:cs typeface="Georgia"/>
              </a:rPr>
              <a:t>	</a:t>
            </a:r>
            <a:r>
              <a:rPr dirty="0" sz="1400" spc="-20">
                <a:latin typeface="Times New Roman"/>
                <a:cs typeface="Times New Roman"/>
              </a:rPr>
              <a:t>False</a:t>
            </a:r>
            <a:endParaRPr sz="1400">
              <a:latin typeface="Times New Roman"/>
              <a:cs typeface="Times New Roman"/>
            </a:endParaRPr>
          </a:p>
          <a:p>
            <a:pPr marL="434340" indent="-212725">
              <a:lnSpc>
                <a:spcPct val="100000"/>
              </a:lnSpc>
              <a:spcBef>
                <a:spcPts val="1605"/>
              </a:spcBef>
              <a:buAutoNum type="arabicPeriod" startAt="4"/>
              <a:tabLst>
                <a:tab pos="434340" algn="l"/>
              </a:tabLst>
            </a:pPr>
            <a:r>
              <a:rPr dirty="0" sz="1400">
                <a:latin typeface="Times New Roman"/>
                <a:cs typeface="Times New Roman"/>
              </a:rPr>
              <a:t>It’s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impossible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hydrogen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atom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be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state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where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it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more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likely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be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at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some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values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Cambria"/>
                <a:cs typeface="Cambria"/>
              </a:rPr>
              <a:t>x</a:t>
            </a:r>
            <a:endParaRPr sz="1400">
              <a:latin typeface="Cambria"/>
              <a:cs typeface="Cambria"/>
            </a:endParaRPr>
          </a:p>
          <a:p>
            <a:pPr marL="434975">
              <a:lnSpc>
                <a:spcPct val="100000"/>
              </a:lnSpc>
              <a:spcBef>
                <a:spcPts val="114"/>
              </a:spcBef>
            </a:pPr>
            <a:r>
              <a:rPr dirty="0" sz="1400" spc="95">
                <a:latin typeface="Times New Roman"/>
                <a:cs typeface="Times New Roman"/>
              </a:rPr>
              <a:t>than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others.</a:t>
            </a:r>
            <a:endParaRPr sz="1400">
              <a:latin typeface="Times New Roman"/>
              <a:cs typeface="Times New Roman"/>
            </a:endParaRPr>
          </a:p>
          <a:p>
            <a:pPr marL="423545">
              <a:lnSpc>
                <a:spcPct val="100000"/>
              </a:lnSpc>
              <a:spcBef>
                <a:spcPts val="1605"/>
              </a:spcBef>
              <a:tabLst>
                <a:tab pos="1386205" algn="l"/>
              </a:tabLst>
            </a:pPr>
            <a:r>
              <a:rPr dirty="0" sz="1400" spc="-10" b="1">
                <a:latin typeface="Georgia"/>
                <a:cs typeface="Georgia"/>
              </a:rPr>
              <a:t>Solution:</a:t>
            </a:r>
            <a:r>
              <a:rPr dirty="0" sz="1400" b="1">
                <a:latin typeface="Georgia"/>
                <a:cs typeface="Georgia"/>
              </a:rPr>
              <a:t>	</a:t>
            </a:r>
            <a:r>
              <a:rPr dirty="0" sz="1400" spc="-20">
                <a:latin typeface="Times New Roman"/>
                <a:cs typeface="Times New Roman"/>
              </a:rPr>
              <a:t>False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6119" y="889022"/>
            <a:ext cx="82810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  <a:tabLst>
                <a:tab pos="3586479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7.4.</a:t>
            </a:r>
            <a:r>
              <a:rPr dirty="0" sz="1200" spc="250">
                <a:latin typeface="Times New Roman"/>
                <a:cs typeface="Times New Roman"/>
              </a:rPr>
              <a:t>  </a:t>
            </a:r>
            <a:r>
              <a:rPr dirty="0" sz="1200" spc="40">
                <a:latin typeface="Times New Roman"/>
                <a:cs typeface="Times New Roman"/>
              </a:rPr>
              <a:t>SCHR</a:t>
            </a:r>
            <a:r>
              <a:rPr dirty="0" sz="1200" spc="-675">
                <a:latin typeface="Times New Roman"/>
                <a:cs typeface="Times New Roman"/>
              </a:rPr>
              <a:t>O</a:t>
            </a:r>
            <a:r>
              <a:rPr dirty="0" baseline="13888" sz="1800" spc="60">
                <a:latin typeface="Times New Roman"/>
                <a:cs typeface="Times New Roman"/>
              </a:rPr>
              <a:t>¨</a:t>
            </a:r>
            <a:r>
              <a:rPr dirty="0" baseline="13888" sz="1800" spc="-142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DINGER’S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EQUATION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HYDROGEN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ATOM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1112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4836795" algn="l"/>
              </a:tabLst>
            </a:pPr>
            <a:r>
              <a:rPr dirty="0"/>
              <a:t>All</a:t>
            </a:r>
            <a:r>
              <a:rPr dirty="0" spc="280"/>
              <a:t> </a:t>
            </a:r>
            <a:r>
              <a:rPr dirty="0" spc="80"/>
              <a:t>but</a:t>
            </a:r>
            <a:r>
              <a:rPr dirty="0" spc="280"/>
              <a:t> </a:t>
            </a:r>
            <a:r>
              <a:rPr dirty="0"/>
              <a:t>one</a:t>
            </a:r>
            <a:r>
              <a:rPr dirty="0" spc="290"/>
              <a:t> </a:t>
            </a:r>
            <a:r>
              <a:rPr dirty="0"/>
              <a:t>of</a:t>
            </a:r>
            <a:r>
              <a:rPr dirty="0" spc="285"/>
              <a:t> </a:t>
            </a:r>
            <a:r>
              <a:rPr dirty="0"/>
              <a:t>the</a:t>
            </a:r>
            <a:r>
              <a:rPr dirty="0" spc="280"/>
              <a:t> </a:t>
            </a:r>
            <a:r>
              <a:rPr dirty="0" spc="-55"/>
              <a:t>following</a:t>
            </a:r>
            <a:r>
              <a:rPr dirty="0" spc="290"/>
              <a:t> </a:t>
            </a:r>
            <a:r>
              <a:rPr dirty="0"/>
              <a:t>statements</a:t>
            </a:r>
            <a:r>
              <a:rPr dirty="0" spc="285"/>
              <a:t> </a:t>
            </a:r>
            <a:r>
              <a:rPr dirty="0" spc="50"/>
              <a:t>about</a:t>
            </a:r>
            <a:r>
              <a:rPr dirty="0" spc="280"/>
              <a:t> </a:t>
            </a:r>
            <a:r>
              <a:rPr dirty="0"/>
              <a:t>the</a:t>
            </a:r>
            <a:r>
              <a:rPr dirty="0" spc="285"/>
              <a:t> </a:t>
            </a:r>
            <a:r>
              <a:rPr dirty="0"/>
              <a:t>energy</a:t>
            </a:r>
            <a:r>
              <a:rPr dirty="0" spc="290"/>
              <a:t> </a:t>
            </a:r>
            <a:r>
              <a:rPr dirty="0" spc="-10"/>
              <a:t>eigen- </a:t>
            </a:r>
            <a:r>
              <a:rPr dirty="0"/>
              <a:t>states</a:t>
            </a:r>
            <a:r>
              <a:rPr dirty="0" spc="155"/>
              <a:t> </a:t>
            </a:r>
            <a:r>
              <a:rPr dirty="0"/>
              <a:t>of</a:t>
            </a:r>
            <a:r>
              <a:rPr dirty="0" spc="160"/>
              <a:t> </a:t>
            </a:r>
            <a:r>
              <a:rPr dirty="0"/>
              <a:t>the</a:t>
            </a:r>
            <a:r>
              <a:rPr dirty="0" spc="155"/>
              <a:t> </a:t>
            </a:r>
            <a:r>
              <a:rPr dirty="0"/>
              <a:t>hydrogen</a:t>
            </a:r>
            <a:r>
              <a:rPr dirty="0" spc="155"/>
              <a:t> </a:t>
            </a:r>
            <a:r>
              <a:rPr dirty="0"/>
              <a:t>atom</a:t>
            </a:r>
            <a:r>
              <a:rPr dirty="0" spc="160"/>
              <a:t> </a:t>
            </a:r>
            <a:r>
              <a:rPr dirty="0"/>
              <a:t>are</a:t>
            </a:r>
            <a:r>
              <a:rPr dirty="0" spc="155"/>
              <a:t> </a:t>
            </a:r>
            <a:r>
              <a:rPr dirty="0" spc="-10"/>
              <a:t>true.</a:t>
            </a:r>
            <a:r>
              <a:rPr dirty="0"/>
              <a:t>	Which</a:t>
            </a:r>
            <a:r>
              <a:rPr dirty="0" spc="15"/>
              <a:t> </a:t>
            </a:r>
            <a:r>
              <a:rPr dirty="0"/>
              <a:t>one</a:t>
            </a:r>
            <a:r>
              <a:rPr dirty="0" spc="15"/>
              <a:t> </a:t>
            </a:r>
            <a:r>
              <a:rPr dirty="0"/>
              <a:t>is</a:t>
            </a:r>
            <a:r>
              <a:rPr dirty="0" spc="15"/>
              <a:t> </a:t>
            </a:r>
            <a:r>
              <a:rPr dirty="0" spc="-10"/>
              <a:t>false?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80783" y="2170390"/>
            <a:ext cx="8343900" cy="381952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421005" marR="5334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422275" algn="l"/>
                <a:tab pos="1316355" algn="l"/>
                <a:tab pos="2578100" algn="l"/>
                <a:tab pos="3557270" algn="l"/>
                <a:tab pos="3855085" algn="l"/>
                <a:tab pos="5163820" algn="l"/>
                <a:tab pos="5960745" algn="l"/>
                <a:tab pos="6547484" algn="l"/>
                <a:tab pos="6997700" algn="l"/>
              </a:tabLst>
            </a:pPr>
            <a:r>
              <a:rPr dirty="0" sz="2450" spc="-10">
                <a:latin typeface="Times New Roman"/>
                <a:cs typeface="Times New Roman"/>
              </a:rPr>
              <a:t>Given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sufficient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energy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a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hydrogen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atom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can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be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arbitrarily 	large.</a:t>
            </a:r>
            <a:endParaRPr sz="2450">
              <a:latin typeface="Times New Roman"/>
              <a:cs typeface="Times New Roman"/>
            </a:endParaRPr>
          </a:p>
          <a:p>
            <a:pPr algn="just" marL="421005" marR="52705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422275" algn="l"/>
              </a:tabLst>
            </a:pPr>
            <a:r>
              <a:rPr dirty="0" sz="2450">
                <a:latin typeface="Times New Roman"/>
                <a:cs typeface="Times New Roman"/>
              </a:rPr>
              <a:t>At</a:t>
            </a:r>
            <a:r>
              <a:rPr dirty="0" sz="2450" spc="4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any</a:t>
            </a:r>
            <a:r>
              <a:rPr dirty="0" sz="2450" spc="4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given</a:t>
            </a:r>
            <a:r>
              <a:rPr dirty="0" sz="2450" spc="40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angle</a:t>
            </a:r>
            <a:r>
              <a:rPr dirty="0" sz="2450" spc="40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probability</a:t>
            </a:r>
            <a:r>
              <a:rPr dirty="0" sz="2450" spc="4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density</a:t>
            </a:r>
            <a:r>
              <a:rPr dirty="0" sz="2450" spc="415">
                <a:latin typeface="Times New Roman"/>
                <a:cs typeface="Times New Roman"/>
              </a:rPr>
              <a:t> </a:t>
            </a:r>
            <a:r>
              <a:rPr dirty="0" sz="2450" i="1">
                <a:latin typeface="Times New Roman"/>
                <a:cs typeface="Times New Roman"/>
              </a:rPr>
              <a:t>|</a:t>
            </a:r>
            <a:r>
              <a:rPr dirty="0" sz="2450">
                <a:latin typeface="Cambria"/>
                <a:cs typeface="Cambria"/>
              </a:rPr>
              <a:t>ψ</a:t>
            </a:r>
            <a:r>
              <a:rPr dirty="0" sz="2450" i="1">
                <a:latin typeface="Times New Roman"/>
                <a:cs typeface="Times New Roman"/>
              </a:rPr>
              <a:t>|</a:t>
            </a:r>
            <a:r>
              <a:rPr dirty="0" baseline="24390" sz="3075">
                <a:latin typeface="Times New Roman"/>
                <a:cs typeface="Times New Roman"/>
              </a:rPr>
              <a:t>2</a:t>
            </a:r>
            <a:r>
              <a:rPr dirty="0" baseline="24390" sz="3075" spc="30">
                <a:latin typeface="Times New Roman"/>
                <a:cs typeface="Times New Roman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always</a:t>
            </a:r>
            <a:r>
              <a:rPr dirty="0" sz="2450" spc="40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gets </a:t>
            </a:r>
            <a:r>
              <a:rPr dirty="0" sz="2450" spc="-2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smaller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 </a:t>
            </a:r>
            <a:r>
              <a:rPr dirty="0" sz="2450" spc="70">
                <a:latin typeface="Cambria"/>
                <a:cs typeface="Cambria"/>
              </a:rPr>
              <a:t>r</a:t>
            </a:r>
            <a:r>
              <a:rPr dirty="0" sz="2450" spc="135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gets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larger.</a:t>
            </a:r>
            <a:r>
              <a:rPr dirty="0" sz="2450" spc="3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(In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math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terms,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this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called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10">
                <a:latin typeface="Times New Roman"/>
                <a:cs typeface="Times New Roman"/>
              </a:rPr>
              <a:t> “mono-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tonically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decreasing”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function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spc="35">
                <a:latin typeface="Cambria"/>
                <a:cs typeface="Cambria"/>
              </a:rPr>
              <a:t>r</a:t>
            </a:r>
            <a:r>
              <a:rPr dirty="0" sz="2450" spc="35">
                <a:latin typeface="Times New Roman"/>
                <a:cs typeface="Times New Roman"/>
              </a:rPr>
              <a:t>.)</a:t>
            </a:r>
            <a:endParaRPr sz="2450">
              <a:latin typeface="Times New Roman"/>
              <a:cs typeface="Times New Roman"/>
            </a:endParaRPr>
          </a:p>
          <a:p>
            <a:pPr marL="421005" marR="558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422275" algn="l"/>
              </a:tabLst>
            </a:pP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any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given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there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only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finite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number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possible 	values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total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angular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momentum.</a:t>
            </a:r>
            <a:endParaRPr sz="2450">
              <a:latin typeface="Times New Roman"/>
              <a:cs typeface="Times New Roman"/>
            </a:endParaRPr>
          </a:p>
          <a:p>
            <a:pPr marL="420370" marR="55880" indent="-374015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422275" algn="l"/>
              </a:tabLst>
            </a:pP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any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possible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angular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momentum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exactly 	zero.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20687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7.1.</a:t>
            </a:r>
            <a:r>
              <a:rPr dirty="0" sz="1200" spc="25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QUANTUM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NUMBERS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HYDROGEN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ATOM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For</a:t>
            </a:r>
            <a:r>
              <a:rPr dirty="0" spc="-40"/>
              <a:t> </a:t>
            </a:r>
            <a:r>
              <a:rPr dirty="0"/>
              <a:t>each</a:t>
            </a:r>
            <a:r>
              <a:rPr dirty="0" spc="-35"/>
              <a:t> </a:t>
            </a:r>
            <a:r>
              <a:rPr dirty="0" spc="-30"/>
              <a:t>of</a:t>
            </a:r>
            <a:r>
              <a:rPr dirty="0" spc="-35"/>
              <a:t> </a:t>
            </a:r>
            <a:r>
              <a:rPr dirty="0"/>
              <a:t>the</a:t>
            </a:r>
            <a:r>
              <a:rPr dirty="0" spc="-35"/>
              <a:t> </a:t>
            </a:r>
            <a:r>
              <a:rPr dirty="0" spc="-65"/>
              <a:t>following,</a:t>
            </a:r>
            <a:r>
              <a:rPr dirty="0" spc="-20"/>
              <a:t> </a:t>
            </a:r>
            <a:r>
              <a:rPr dirty="0"/>
              <a:t>say</a:t>
            </a:r>
            <a:r>
              <a:rPr dirty="0" spc="-35"/>
              <a:t> </a:t>
            </a:r>
            <a:r>
              <a:rPr dirty="0"/>
              <a:t>whether</a:t>
            </a:r>
            <a:r>
              <a:rPr dirty="0" spc="-35"/>
              <a:t> </a:t>
            </a:r>
            <a:r>
              <a:rPr dirty="0" spc="65"/>
              <a:t>it</a:t>
            </a:r>
            <a:r>
              <a:rPr dirty="0" spc="-35"/>
              <a:t> </a:t>
            </a:r>
            <a:r>
              <a:rPr dirty="0"/>
              <a:t>is</a:t>
            </a:r>
            <a:r>
              <a:rPr dirty="0" spc="-35"/>
              <a:t> </a:t>
            </a:r>
            <a:r>
              <a:rPr dirty="0" spc="-20"/>
              <a:t>possible</a:t>
            </a:r>
            <a:r>
              <a:rPr dirty="0" spc="-35"/>
              <a:t> </a:t>
            </a:r>
            <a:r>
              <a:rPr dirty="0"/>
              <a:t>for</a:t>
            </a:r>
            <a:r>
              <a:rPr dirty="0" spc="-30"/>
              <a:t> </a:t>
            </a:r>
            <a:r>
              <a:rPr dirty="0"/>
              <a:t>a</a:t>
            </a:r>
            <a:r>
              <a:rPr dirty="0" spc="-35"/>
              <a:t> </a:t>
            </a:r>
            <a:r>
              <a:rPr dirty="0" spc="-10"/>
              <a:t>hydrogen </a:t>
            </a:r>
            <a:r>
              <a:rPr dirty="0"/>
              <a:t>atom</a:t>
            </a:r>
            <a:r>
              <a:rPr dirty="0" spc="280"/>
              <a:t> </a:t>
            </a:r>
            <a:r>
              <a:rPr dirty="0" spc="-10"/>
              <a:t>eigenstate.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80491" y="2042037"/>
            <a:ext cx="1494790" cy="154432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140"/>
              </a:spcBef>
            </a:pPr>
            <a:r>
              <a:rPr dirty="0" sz="2450">
                <a:latin typeface="Times New Roman"/>
                <a:cs typeface="Times New Roman"/>
              </a:rPr>
              <a:t>1.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110" i="1">
                <a:latin typeface="Times New Roman"/>
                <a:cs typeface="Times New Roman"/>
              </a:rPr>
              <a:t>|</a:t>
            </a:r>
            <a:r>
              <a:rPr dirty="0" sz="2450" spc="-1140">
                <a:latin typeface="Cambria"/>
                <a:cs typeface="Cambria"/>
              </a:rPr>
              <a:t>L</a:t>
            </a:r>
            <a:r>
              <a:rPr dirty="0" baseline="14739" sz="3675" spc="165">
                <a:latin typeface="Cambria"/>
                <a:cs typeface="Cambria"/>
              </a:rPr>
              <a:t>⃗</a:t>
            </a:r>
            <a:r>
              <a:rPr dirty="0" baseline="14739" sz="3675" spc="-300">
                <a:latin typeface="Cambria"/>
                <a:cs typeface="Cambria"/>
              </a:rPr>
              <a:t> </a:t>
            </a:r>
            <a:r>
              <a:rPr dirty="0" sz="2450" i="1">
                <a:latin typeface="Times New Roman"/>
                <a:cs typeface="Times New Roman"/>
              </a:rPr>
              <a:t>|</a:t>
            </a:r>
            <a:r>
              <a:rPr dirty="0" sz="2450" spc="50" i="1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450">
                <a:latin typeface="Lucida Sans Unicode"/>
                <a:cs typeface="Lucida Sans Unicode"/>
              </a:rPr>
              <a:t>ℏ</a:t>
            </a:r>
            <a:endParaRPr sz="2450">
              <a:latin typeface="Lucida Sans Unicode"/>
              <a:cs typeface="Lucida Sans Unicode"/>
            </a:endParaRPr>
          </a:p>
          <a:p>
            <a:pPr marL="321310" indent="-295910">
              <a:lnSpc>
                <a:spcPct val="100000"/>
              </a:lnSpc>
              <a:spcBef>
                <a:spcPts val="1045"/>
              </a:spcBef>
              <a:buFont typeface="Times New Roman"/>
              <a:buAutoNum type="arabicPeriod" startAt="2"/>
              <a:tabLst>
                <a:tab pos="321310" algn="l"/>
              </a:tabLst>
            </a:pPr>
            <a:r>
              <a:rPr dirty="0" sz="2450" spc="160">
                <a:latin typeface="Cambria"/>
                <a:cs typeface="Cambria"/>
              </a:rPr>
              <a:t>L</a:t>
            </a:r>
            <a:r>
              <a:rPr dirty="0" baseline="-9485" sz="3075" spc="240">
                <a:latin typeface="Cambria"/>
                <a:cs typeface="Cambria"/>
              </a:rPr>
              <a:t>z</a:t>
            </a:r>
            <a:r>
              <a:rPr dirty="0" baseline="-9485" sz="3075" spc="569">
                <a:latin typeface="Cambria"/>
                <a:cs typeface="Cambria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450">
                <a:latin typeface="Lucida Sans Unicode"/>
                <a:cs typeface="Lucida Sans Unicode"/>
              </a:rPr>
              <a:t>ℏ</a:t>
            </a:r>
            <a:endParaRPr sz="2450">
              <a:latin typeface="Lucida Sans Unicode"/>
              <a:cs typeface="Lucida Sans Unicode"/>
            </a:endParaRPr>
          </a:p>
          <a:p>
            <a:pPr marL="321310" indent="-295910">
              <a:lnSpc>
                <a:spcPct val="100000"/>
              </a:lnSpc>
              <a:spcBef>
                <a:spcPts val="1045"/>
              </a:spcBef>
              <a:buFont typeface="Times New Roman"/>
              <a:buAutoNum type="arabicPeriod" startAt="2"/>
              <a:tabLst>
                <a:tab pos="321310" algn="l"/>
              </a:tabLst>
            </a:pPr>
            <a:r>
              <a:rPr dirty="0" sz="2450" spc="160">
                <a:latin typeface="Cambria"/>
                <a:cs typeface="Cambria"/>
              </a:rPr>
              <a:t>L</a:t>
            </a:r>
            <a:r>
              <a:rPr dirty="0" baseline="-9485" sz="3075" spc="240">
                <a:latin typeface="Cambria"/>
                <a:cs typeface="Cambria"/>
              </a:rPr>
              <a:t>z</a:t>
            </a:r>
            <a:r>
              <a:rPr dirty="0" baseline="-9485" sz="3075" spc="569">
                <a:latin typeface="Cambria"/>
                <a:cs typeface="Cambria"/>
              </a:rPr>
              <a:t> </a:t>
            </a:r>
            <a:r>
              <a:rPr dirty="0" sz="2450" spc="515">
                <a:latin typeface="Cambria"/>
                <a:cs typeface="Cambria"/>
              </a:rPr>
              <a:t>&gt;</a:t>
            </a:r>
            <a:r>
              <a:rPr dirty="0" sz="2450" spc="150">
                <a:latin typeface="Cambria"/>
                <a:cs typeface="Cambria"/>
              </a:rPr>
              <a:t> </a:t>
            </a:r>
            <a:r>
              <a:rPr dirty="0" sz="2450" spc="110" i="1">
                <a:latin typeface="Times New Roman"/>
                <a:cs typeface="Times New Roman"/>
              </a:rPr>
              <a:t>|</a:t>
            </a:r>
            <a:r>
              <a:rPr dirty="0" sz="2450" spc="-1140">
                <a:latin typeface="Cambria"/>
                <a:cs typeface="Cambria"/>
              </a:rPr>
              <a:t>L</a:t>
            </a:r>
            <a:r>
              <a:rPr dirty="0" baseline="14739" sz="3675" spc="165">
                <a:latin typeface="Cambria"/>
                <a:cs typeface="Cambria"/>
              </a:rPr>
              <a:t>⃗</a:t>
            </a:r>
            <a:r>
              <a:rPr dirty="0" baseline="14739" sz="3675" spc="-292">
                <a:latin typeface="Cambria"/>
                <a:cs typeface="Cambria"/>
              </a:rPr>
              <a:t> </a:t>
            </a:r>
            <a:r>
              <a:rPr dirty="0" sz="2450" spc="-50" i="1">
                <a:latin typeface="Times New Roman"/>
                <a:cs typeface="Times New Roman"/>
              </a:rPr>
              <a:t>|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6119" y="889022"/>
            <a:ext cx="82810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  <a:tabLst>
                <a:tab pos="3586479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7.4.</a:t>
            </a:r>
            <a:r>
              <a:rPr dirty="0" sz="1200" spc="250">
                <a:latin typeface="Times New Roman"/>
                <a:cs typeface="Times New Roman"/>
              </a:rPr>
              <a:t>  </a:t>
            </a:r>
            <a:r>
              <a:rPr dirty="0" sz="1200" spc="40">
                <a:latin typeface="Times New Roman"/>
                <a:cs typeface="Times New Roman"/>
              </a:rPr>
              <a:t>SCHR</a:t>
            </a:r>
            <a:r>
              <a:rPr dirty="0" sz="1200" spc="-675">
                <a:latin typeface="Times New Roman"/>
                <a:cs typeface="Times New Roman"/>
              </a:rPr>
              <a:t>O</a:t>
            </a:r>
            <a:r>
              <a:rPr dirty="0" baseline="13888" sz="1800" spc="60">
                <a:latin typeface="Times New Roman"/>
                <a:cs typeface="Times New Roman"/>
              </a:rPr>
              <a:t>¨</a:t>
            </a:r>
            <a:r>
              <a:rPr dirty="0" baseline="13888" sz="1800" spc="-142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DINGER’S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EQUATION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HYDROGEN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ATOM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1112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4836795" algn="l"/>
              </a:tabLst>
            </a:pPr>
            <a:r>
              <a:rPr dirty="0"/>
              <a:t>All</a:t>
            </a:r>
            <a:r>
              <a:rPr dirty="0" spc="280"/>
              <a:t> </a:t>
            </a:r>
            <a:r>
              <a:rPr dirty="0" spc="80"/>
              <a:t>but</a:t>
            </a:r>
            <a:r>
              <a:rPr dirty="0" spc="280"/>
              <a:t> </a:t>
            </a:r>
            <a:r>
              <a:rPr dirty="0"/>
              <a:t>one</a:t>
            </a:r>
            <a:r>
              <a:rPr dirty="0" spc="290"/>
              <a:t> </a:t>
            </a:r>
            <a:r>
              <a:rPr dirty="0"/>
              <a:t>of</a:t>
            </a:r>
            <a:r>
              <a:rPr dirty="0" spc="285"/>
              <a:t> </a:t>
            </a:r>
            <a:r>
              <a:rPr dirty="0"/>
              <a:t>the</a:t>
            </a:r>
            <a:r>
              <a:rPr dirty="0" spc="280"/>
              <a:t> </a:t>
            </a:r>
            <a:r>
              <a:rPr dirty="0" spc="-55"/>
              <a:t>following</a:t>
            </a:r>
            <a:r>
              <a:rPr dirty="0" spc="290"/>
              <a:t> </a:t>
            </a:r>
            <a:r>
              <a:rPr dirty="0"/>
              <a:t>statements</a:t>
            </a:r>
            <a:r>
              <a:rPr dirty="0" spc="285"/>
              <a:t> </a:t>
            </a:r>
            <a:r>
              <a:rPr dirty="0" spc="50"/>
              <a:t>about</a:t>
            </a:r>
            <a:r>
              <a:rPr dirty="0" spc="280"/>
              <a:t> </a:t>
            </a:r>
            <a:r>
              <a:rPr dirty="0"/>
              <a:t>the</a:t>
            </a:r>
            <a:r>
              <a:rPr dirty="0" spc="285"/>
              <a:t> </a:t>
            </a:r>
            <a:r>
              <a:rPr dirty="0"/>
              <a:t>energy</a:t>
            </a:r>
            <a:r>
              <a:rPr dirty="0" spc="290"/>
              <a:t> </a:t>
            </a:r>
            <a:r>
              <a:rPr dirty="0" spc="-10"/>
              <a:t>eigen- </a:t>
            </a:r>
            <a:r>
              <a:rPr dirty="0"/>
              <a:t>states</a:t>
            </a:r>
            <a:r>
              <a:rPr dirty="0" spc="155"/>
              <a:t> </a:t>
            </a:r>
            <a:r>
              <a:rPr dirty="0"/>
              <a:t>of</a:t>
            </a:r>
            <a:r>
              <a:rPr dirty="0" spc="160"/>
              <a:t> </a:t>
            </a:r>
            <a:r>
              <a:rPr dirty="0"/>
              <a:t>the</a:t>
            </a:r>
            <a:r>
              <a:rPr dirty="0" spc="155"/>
              <a:t> </a:t>
            </a:r>
            <a:r>
              <a:rPr dirty="0"/>
              <a:t>hydrogen</a:t>
            </a:r>
            <a:r>
              <a:rPr dirty="0" spc="155"/>
              <a:t> </a:t>
            </a:r>
            <a:r>
              <a:rPr dirty="0"/>
              <a:t>atom</a:t>
            </a:r>
            <a:r>
              <a:rPr dirty="0" spc="160"/>
              <a:t> </a:t>
            </a:r>
            <a:r>
              <a:rPr dirty="0"/>
              <a:t>are</a:t>
            </a:r>
            <a:r>
              <a:rPr dirty="0" spc="155"/>
              <a:t> </a:t>
            </a:r>
            <a:r>
              <a:rPr dirty="0" spc="-10"/>
              <a:t>true.</a:t>
            </a:r>
            <a:r>
              <a:rPr dirty="0"/>
              <a:t>	Which</a:t>
            </a:r>
            <a:r>
              <a:rPr dirty="0" spc="15"/>
              <a:t> </a:t>
            </a:r>
            <a:r>
              <a:rPr dirty="0"/>
              <a:t>one</a:t>
            </a:r>
            <a:r>
              <a:rPr dirty="0" spc="15"/>
              <a:t> </a:t>
            </a:r>
            <a:r>
              <a:rPr dirty="0"/>
              <a:t>is</a:t>
            </a:r>
            <a:r>
              <a:rPr dirty="0" spc="15"/>
              <a:t> </a:t>
            </a:r>
            <a:r>
              <a:rPr dirty="0" spc="-10"/>
              <a:t>false?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80783" y="2170390"/>
            <a:ext cx="8343900" cy="443992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421005" marR="5334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422275" algn="l"/>
                <a:tab pos="1316355" algn="l"/>
                <a:tab pos="2578100" algn="l"/>
                <a:tab pos="3557270" algn="l"/>
                <a:tab pos="3855085" algn="l"/>
                <a:tab pos="5163820" algn="l"/>
                <a:tab pos="5960745" algn="l"/>
                <a:tab pos="6547484" algn="l"/>
                <a:tab pos="6997700" algn="l"/>
              </a:tabLst>
            </a:pPr>
            <a:r>
              <a:rPr dirty="0" sz="2450" spc="-10">
                <a:latin typeface="Times New Roman"/>
                <a:cs typeface="Times New Roman"/>
              </a:rPr>
              <a:t>Given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sufficient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energy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a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hydrogen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atom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can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be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arbitrarily 	large.</a:t>
            </a:r>
            <a:endParaRPr sz="2450">
              <a:latin typeface="Times New Roman"/>
              <a:cs typeface="Times New Roman"/>
            </a:endParaRPr>
          </a:p>
          <a:p>
            <a:pPr algn="just" marL="421005" marR="52705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422275" algn="l"/>
              </a:tabLst>
            </a:pPr>
            <a:r>
              <a:rPr dirty="0" sz="2450">
                <a:latin typeface="Times New Roman"/>
                <a:cs typeface="Times New Roman"/>
              </a:rPr>
              <a:t>At</a:t>
            </a:r>
            <a:r>
              <a:rPr dirty="0" sz="2450" spc="4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any</a:t>
            </a:r>
            <a:r>
              <a:rPr dirty="0" sz="2450" spc="4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given</a:t>
            </a:r>
            <a:r>
              <a:rPr dirty="0" sz="2450" spc="40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angle</a:t>
            </a:r>
            <a:r>
              <a:rPr dirty="0" sz="2450" spc="40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probability</a:t>
            </a:r>
            <a:r>
              <a:rPr dirty="0" sz="2450" spc="4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density</a:t>
            </a:r>
            <a:r>
              <a:rPr dirty="0" sz="2450" spc="415">
                <a:latin typeface="Times New Roman"/>
                <a:cs typeface="Times New Roman"/>
              </a:rPr>
              <a:t> </a:t>
            </a:r>
            <a:r>
              <a:rPr dirty="0" sz="2450" i="1">
                <a:latin typeface="Times New Roman"/>
                <a:cs typeface="Times New Roman"/>
              </a:rPr>
              <a:t>|</a:t>
            </a:r>
            <a:r>
              <a:rPr dirty="0" sz="2450">
                <a:latin typeface="Cambria"/>
                <a:cs typeface="Cambria"/>
              </a:rPr>
              <a:t>ψ</a:t>
            </a:r>
            <a:r>
              <a:rPr dirty="0" sz="2450" i="1">
                <a:latin typeface="Times New Roman"/>
                <a:cs typeface="Times New Roman"/>
              </a:rPr>
              <a:t>|</a:t>
            </a:r>
            <a:r>
              <a:rPr dirty="0" baseline="24390" sz="3075">
                <a:latin typeface="Times New Roman"/>
                <a:cs typeface="Times New Roman"/>
              </a:rPr>
              <a:t>2</a:t>
            </a:r>
            <a:r>
              <a:rPr dirty="0" baseline="24390" sz="3075" spc="30">
                <a:latin typeface="Times New Roman"/>
                <a:cs typeface="Times New Roman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always</a:t>
            </a:r>
            <a:r>
              <a:rPr dirty="0" sz="2450" spc="40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gets </a:t>
            </a:r>
            <a:r>
              <a:rPr dirty="0" sz="2450" spc="-2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smaller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 </a:t>
            </a:r>
            <a:r>
              <a:rPr dirty="0" sz="2450" spc="70">
                <a:latin typeface="Cambria"/>
                <a:cs typeface="Cambria"/>
              </a:rPr>
              <a:t>r</a:t>
            </a:r>
            <a:r>
              <a:rPr dirty="0" sz="2450" spc="135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gets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larger.</a:t>
            </a:r>
            <a:r>
              <a:rPr dirty="0" sz="2450" spc="3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(In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math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terms,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this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called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10">
                <a:latin typeface="Times New Roman"/>
                <a:cs typeface="Times New Roman"/>
              </a:rPr>
              <a:t> “mono-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tonically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decreasing”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function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spc="35">
                <a:latin typeface="Cambria"/>
                <a:cs typeface="Cambria"/>
              </a:rPr>
              <a:t>r</a:t>
            </a:r>
            <a:r>
              <a:rPr dirty="0" sz="2450" spc="35">
                <a:latin typeface="Times New Roman"/>
                <a:cs typeface="Times New Roman"/>
              </a:rPr>
              <a:t>.)</a:t>
            </a:r>
            <a:endParaRPr sz="2450">
              <a:latin typeface="Times New Roman"/>
              <a:cs typeface="Times New Roman"/>
            </a:endParaRPr>
          </a:p>
          <a:p>
            <a:pPr marL="421005" marR="558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422275" algn="l"/>
              </a:tabLst>
            </a:pP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any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given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there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only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finite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number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possible 	values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total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angular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momentum.</a:t>
            </a:r>
            <a:endParaRPr sz="2450">
              <a:latin typeface="Times New Roman"/>
              <a:cs typeface="Times New Roman"/>
            </a:endParaRPr>
          </a:p>
          <a:p>
            <a:pPr marL="420370" marR="55880" indent="-374015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422275" algn="l"/>
              </a:tabLst>
            </a:pP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any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possible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angular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momentum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exactly 	zero.</a:t>
            </a:r>
            <a:endParaRPr sz="2450">
              <a:latin typeface="Times New Roman"/>
              <a:cs typeface="Times New Roman"/>
            </a:endParaRPr>
          </a:p>
          <a:p>
            <a:pPr marL="39370">
              <a:lnSpc>
                <a:spcPct val="100000"/>
              </a:lnSpc>
              <a:spcBef>
                <a:spcPts val="1945"/>
              </a:spcBef>
              <a:tabLst>
                <a:tab pos="1648460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6119" y="889022"/>
            <a:ext cx="82810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  <a:tabLst>
                <a:tab pos="358711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7.4.</a:t>
            </a:r>
            <a:r>
              <a:rPr dirty="0" sz="1200" spc="250">
                <a:latin typeface="Times New Roman"/>
                <a:cs typeface="Times New Roman"/>
              </a:rPr>
              <a:t>  </a:t>
            </a:r>
            <a:r>
              <a:rPr dirty="0" sz="1200" spc="40">
                <a:latin typeface="Times New Roman"/>
                <a:cs typeface="Times New Roman"/>
              </a:rPr>
              <a:t>SCHR</a:t>
            </a:r>
            <a:r>
              <a:rPr dirty="0" sz="1200" spc="-675">
                <a:latin typeface="Times New Roman"/>
                <a:cs typeface="Times New Roman"/>
              </a:rPr>
              <a:t>O</a:t>
            </a:r>
            <a:r>
              <a:rPr dirty="0" baseline="13888" sz="1800" spc="60">
                <a:latin typeface="Times New Roman"/>
                <a:cs typeface="Times New Roman"/>
              </a:rPr>
              <a:t>¨</a:t>
            </a:r>
            <a:r>
              <a:rPr dirty="0" baseline="13888" sz="1800" spc="-142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DINGER’S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EQUATION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HYDROGEN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ATOM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1112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08797"/>
            <a:ext cx="8282305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Label</a:t>
            </a:r>
            <a:r>
              <a:rPr dirty="0" spc="270"/>
              <a:t> </a:t>
            </a:r>
            <a:r>
              <a:rPr dirty="0"/>
              <a:t>each</a:t>
            </a:r>
            <a:r>
              <a:rPr dirty="0" spc="290"/>
              <a:t> </a:t>
            </a:r>
            <a:r>
              <a:rPr dirty="0"/>
              <a:t>of</a:t>
            </a:r>
            <a:r>
              <a:rPr dirty="0" spc="280"/>
              <a:t> </a:t>
            </a:r>
            <a:r>
              <a:rPr dirty="0"/>
              <a:t>the</a:t>
            </a:r>
            <a:r>
              <a:rPr dirty="0" spc="280"/>
              <a:t> </a:t>
            </a:r>
            <a:r>
              <a:rPr dirty="0" spc="-25"/>
              <a:t>following</a:t>
            </a:r>
            <a:r>
              <a:rPr dirty="0" spc="285"/>
              <a:t> </a:t>
            </a:r>
            <a:r>
              <a:rPr dirty="0"/>
              <a:t>as</a:t>
            </a:r>
            <a:r>
              <a:rPr dirty="0" spc="280"/>
              <a:t> </a:t>
            </a:r>
            <a:r>
              <a:rPr dirty="0"/>
              <a:t>“possible”</a:t>
            </a:r>
            <a:r>
              <a:rPr dirty="0" spc="285"/>
              <a:t> </a:t>
            </a:r>
            <a:r>
              <a:rPr dirty="0"/>
              <a:t>or</a:t>
            </a:r>
            <a:r>
              <a:rPr dirty="0" spc="280"/>
              <a:t> </a:t>
            </a:r>
            <a:r>
              <a:rPr dirty="0"/>
              <a:t>“impossible”</a:t>
            </a:r>
            <a:r>
              <a:rPr dirty="0" spc="280"/>
              <a:t> </a:t>
            </a:r>
            <a:r>
              <a:rPr dirty="0"/>
              <a:t>for</a:t>
            </a:r>
            <a:r>
              <a:rPr dirty="0" spc="285"/>
              <a:t> </a:t>
            </a:r>
            <a:r>
              <a:rPr dirty="0" spc="-50"/>
              <a:t>a </a:t>
            </a:r>
            <a:r>
              <a:rPr dirty="0"/>
              <a:t>hydrogen</a:t>
            </a:r>
            <a:r>
              <a:rPr dirty="0" spc="340"/>
              <a:t> </a:t>
            </a:r>
            <a:r>
              <a:rPr dirty="0"/>
              <a:t>atom</a:t>
            </a:r>
            <a:r>
              <a:rPr dirty="0" spc="340"/>
              <a:t> </a:t>
            </a:r>
            <a:r>
              <a:rPr dirty="0"/>
              <a:t>in</a:t>
            </a:r>
            <a:r>
              <a:rPr dirty="0" spc="335"/>
              <a:t> </a:t>
            </a:r>
            <a:r>
              <a:rPr dirty="0"/>
              <a:t>one</a:t>
            </a:r>
            <a:r>
              <a:rPr dirty="0" spc="340"/>
              <a:t> </a:t>
            </a:r>
            <a:r>
              <a:rPr dirty="0"/>
              <a:t>of</a:t>
            </a:r>
            <a:r>
              <a:rPr dirty="0" spc="345"/>
              <a:t> </a:t>
            </a:r>
            <a:r>
              <a:rPr dirty="0"/>
              <a:t>the</a:t>
            </a:r>
            <a:r>
              <a:rPr dirty="0" spc="340"/>
              <a:t> </a:t>
            </a:r>
            <a:r>
              <a:rPr dirty="0"/>
              <a:t>eigenstates</a:t>
            </a:r>
            <a:r>
              <a:rPr dirty="0" spc="335"/>
              <a:t> </a:t>
            </a:r>
            <a:r>
              <a:rPr dirty="0">
                <a:latin typeface="Cambria"/>
                <a:cs typeface="Cambria"/>
              </a:rPr>
              <a:t>ψ</a:t>
            </a:r>
            <a:r>
              <a:rPr dirty="0" baseline="-16260" sz="3075">
                <a:latin typeface="Cambria"/>
                <a:cs typeface="Cambria"/>
              </a:rPr>
              <a:t>nlm</a:t>
            </a:r>
            <a:r>
              <a:rPr dirty="0" baseline="-34313" sz="2550">
                <a:latin typeface="Cambria"/>
                <a:cs typeface="Cambria"/>
              </a:rPr>
              <a:t>l</a:t>
            </a:r>
            <a:r>
              <a:rPr dirty="0" sz="2450"/>
              <a:t>.</a:t>
            </a:r>
            <a:r>
              <a:rPr dirty="0" sz="2450" spc="225"/>
              <a:t>  </a:t>
            </a:r>
            <a:r>
              <a:rPr dirty="0" sz="2450"/>
              <a:t>If</a:t>
            </a:r>
            <a:r>
              <a:rPr dirty="0" sz="2450" spc="340"/>
              <a:t> </a:t>
            </a:r>
            <a:r>
              <a:rPr dirty="0" sz="2450"/>
              <a:t>there</a:t>
            </a:r>
            <a:r>
              <a:rPr dirty="0" sz="2450" spc="340"/>
              <a:t> </a:t>
            </a:r>
            <a:r>
              <a:rPr dirty="0" sz="2450"/>
              <a:t>is</a:t>
            </a:r>
            <a:r>
              <a:rPr dirty="0" sz="2450" spc="335"/>
              <a:t> </a:t>
            </a:r>
            <a:r>
              <a:rPr dirty="0" sz="2450" spc="-25"/>
              <a:t>any </a:t>
            </a:r>
            <a:r>
              <a:rPr dirty="0" sz="2450"/>
              <a:t>eigenstate</a:t>
            </a:r>
            <a:r>
              <a:rPr dirty="0" sz="2450" spc="-25"/>
              <a:t> </a:t>
            </a:r>
            <a:r>
              <a:rPr dirty="0" sz="2450"/>
              <a:t>in</a:t>
            </a:r>
            <a:r>
              <a:rPr dirty="0" sz="2450" spc="-5"/>
              <a:t> </a:t>
            </a:r>
            <a:r>
              <a:rPr dirty="0" sz="2450" spc="-55"/>
              <a:t>which</a:t>
            </a:r>
            <a:r>
              <a:rPr dirty="0" sz="2450" spc="-10"/>
              <a:t> </a:t>
            </a:r>
            <a:r>
              <a:rPr dirty="0" sz="2450"/>
              <a:t>the</a:t>
            </a:r>
            <a:r>
              <a:rPr dirty="0" sz="2450" spc="-10"/>
              <a:t> </a:t>
            </a:r>
            <a:r>
              <a:rPr dirty="0" sz="2450"/>
              <a:t>statement</a:t>
            </a:r>
            <a:r>
              <a:rPr dirty="0" sz="2450" spc="-15"/>
              <a:t> </a:t>
            </a:r>
            <a:r>
              <a:rPr dirty="0" sz="2450" spc="-55"/>
              <a:t>would</a:t>
            </a:r>
            <a:r>
              <a:rPr dirty="0" sz="2450" spc="-5"/>
              <a:t> </a:t>
            </a:r>
            <a:r>
              <a:rPr dirty="0" sz="2450"/>
              <a:t>be</a:t>
            </a:r>
            <a:r>
              <a:rPr dirty="0" sz="2450" spc="-10"/>
              <a:t> </a:t>
            </a:r>
            <a:r>
              <a:rPr dirty="0" sz="2450"/>
              <a:t>true</a:t>
            </a:r>
            <a:r>
              <a:rPr dirty="0" sz="2450" spc="-15"/>
              <a:t> </a:t>
            </a:r>
            <a:r>
              <a:rPr dirty="0" sz="2450" spc="-50"/>
              <a:t>you</a:t>
            </a:r>
            <a:r>
              <a:rPr dirty="0" sz="2450" spc="-10"/>
              <a:t> should</a:t>
            </a:r>
            <a:r>
              <a:rPr dirty="0" sz="2450" spc="-5"/>
              <a:t> </a:t>
            </a:r>
            <a:r>
              <a:rPr dirty="0" sz="2450" spc="-10"/>
              <a:t>answer “possible.”</a:t>
            </a:r>
            <a:endParaRPr sz="2450">
              <a:latin typeface="Cambria"/>
              <a:cs typeface="Cambria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93191" y="2801205"/>
            <a:ext cx="8181340" cy="331533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08610" indent="-295910">
              <a:lnSpc>
                <a:spcPct val="100000"/>
              </a:lnSpc>
              <a:spcBef>
                <a:spcPts val="1140"/>
              </a:spcBef>
              <a:buAutoNum type="arabicPeriod"/>
              <a:tabLst>
                <a:tab pos="30861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probability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distribution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independent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time.</a:t>
            </a:r>
            <a:endParaRPr sz="2450">
              <a:latin typeface="Times New Roman"/>
              <a:cs typeface="Times New Roman"/>
            </a:endParaRPr>
          </a:p>
          <a:p>
            <a:pPr marL="308610" indent="-295910">
              <a:lnSpc>
                <a:spcPct val="100000"/>
              </a:lnSpc>
              <a:spcBef>
                <a:spcPts val="1045"/>
              </a:spcBef>
              <a:buAutoNum type="arabicPeriod"/>
              <a:tabLst>
                <a:tab pos="30861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probability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distribution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independent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Cambria"/>
                <a:cs typeface="Cambria"/>
              </a:rPr>
              <a:t>ϕ</a:t>
            </a:r>
            <a:r>
              <a:rPr dirty="0" sz="2450" spc="-2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308610" indent="-295910">
              <a:lnSpc>
                <a:spcPct val="100000"/>
              </a:lnSpc>
              <a:spcBef>
                <a:spcPts val="1045"/>
              </a:spcBef>
              <a:buAutoNum type="arabicPeriod"/>
              <a:tabLst>
                <a:tab pos="30861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probability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distribution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depends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Cambria"/>
                <a:cs typeface="Cambria"/>
              </a:rPr>
              <a:t>ϕ</a:t>
            </a:r>
            <a:r>
              <a:rPr dirty="0" sz="2450" spc="-2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308610" indent="-295910">
              <a:lnSpc>
                <a:spcPct val="100000"/>
              </a:lnSpc>
              <a:spcBef>
                <a:spcPts val="1045"/>
              </a:spcBef>
              <a:buAutoNum type="arabicPeriod"/>
              <a:tabLst>
                <a:tab pos="30861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electron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more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likely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positive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190">
                <a:latin typeface="Cambria"/>
                <a:cs typeface="Cambria"/>
              </a:rPr>
              <a:t>x</a:t>
            </a:r>
            <a:r>
              <a:rPr dirty="0" sz="2450" spc="120">
                <a:latin typeface="Cambria"/>
                <a:cs typeface="Cambria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negative</a:t>
            </a:r>
            <a:endParaRPr sz="2450">
              <a:latin typeface="Times New Roman"/>
              <a:cs typeface="Times New Roman"/>
            </a:endParaRPr>
          </a:p>
          <a:p>
            <a:pPr marL="309880">
              <a:lnSpc>
                <a:spcPct val="100000"/>
              </a:lnSpc>
              <a:spcBef>
                <a:spcPts val="45"/>
              </a:spcBef>
            </a:pPr>
            <a:r>
              <a:rPr dirty="0" sz="2450" spc="70">
                <a:latin typeface="Cambria"/>
                <a:cs typeface="Cambria"/>
              </a:rPr>
              <a:t>x</a:t>
            </a:r>
            <a:r>
              <a:rPr dirty="0" sz="2450" spc="70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307975" marR="7620" indent="-295910">
              <a:lnSpc>
                <a:spcPct val="101699"/>
              </a:lnSpc>
              <a:spcBef>
                <a:spcPts val="994"/>
              </a:spcBef>
              <a:buAutoNum type="arabicPeriod" startAt="5"/>
              <a:tabLst>
                <a:tab pos="30988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probability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per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unit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radius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120">
                <a:latin typeface="Times New Roman"/>
                <a:cs typeface="Times New Roman"/>
              </a:rPr>
              <a:t>of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finding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electron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given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range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radii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highest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Cambria"/>
                <a:cs typeface="Cambria"/>
              </a:rPr>
              <a:t>r</a:t>
            </a:r>
            <a:r>
              <a:rPr dirty="0" sz="2450" spc="155">
                <a:latin typeface="Cambria"/>
                <a:cs typeface="Cambria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0.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68019" y="889022"/>
            <a:ext cx="8369934" cy="504571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63500">
              <a:lnSpc>
                <a:spcPct val="100000"/>
              </a:lnSpc>
              <a:spcBef>
                <a:spcPts val="95"/>
              </a:spcBef>
              <a:tabLst>
                <a:tab pos="362521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7.4.</a:t>
            </a:r>
            <a:r>
              <a:rPr dirty="0" sz="1200" spc="250">
                <a:latin typeface="Times New Roman"/>
                <a:cs typeface="Times New Roman"/>
              </a:rPr>
              <a:t>  </a:t>
            </a:r>
            <a:r>
              <a:rPr dirty="0" sz="1200" spc="40">
                <a:latin typeface="Times New Roman"/>
                <a:cs typeface="Times New Roman"/>
              </a:rPr>
              <a:t>SCHR</a:t>
            </a:r>
            <a:r>
              <a:rPr dirty="0" sz="1200" spc="-675">
                <a:latin typeface="Times New Roman"/>
                <a:cs typeface="Times New Roman"/>
              </a:rPr>
              <a:t>O</a:t>
            </a:r>
            <a:r>
              <a:rPr dirty="0" baseline="13888" sz="1800" spc="60">
                <a:latin typeface="Times New Roman"/>
                <a:cs typeface="Times New Roman"/>
              </a:rPr>
              <a:t>¨</a:t>
            </a:r>
            <a:r>
              <a:rPr dirty="0" baseline="13888" sz="1800" spc="-142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DINGER’S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EQUATION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HYDROGEN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ATOM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4"/>
              </a:spcBef>
            </a:pPr>
            <a:endParaRPr sz="120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</a:pPr>
            <a:r>
              <a:rPr dirty="0" sz="1400">
                <a:latin typeface="Times New Roman"/>
                <a:cs typeface="Times New Roman"/>
              </a:rPr>
              <a:t>Label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each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following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as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“possible”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or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“impossible”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hydrogen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atom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one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eigenstates</a:t>
            </a:r>
            <a:endParaRPr sz="140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  <a:spcBef>
                <a:spcPts val="115"/>
              </a:spcBef>
            </a:pPr>
            <a:r>
              <a:rPr dirty="0" sz="1400" spc="-20">
                <a:latin typeface="Cambria"/>
                <a:cs typeface="Cambria"/>
              </a:rPr>
              <a:t>ψ</a:t>
            </a:r>
            <a:r>
              <a:rPr dirty="0" baseline="-11111" sz="1500" spc="-30" i="1">
                <a:latin typeface="Georgia"/>
                <a:cs typeface="Georgia"/>
              </a:rPr>
              <a:t>nlm</a:t>
            </a:r>
            <a:r>
              <a:rPr dirty="0" baseline="-27777" sz="1050" spc="-30" i="1">
                <a:latin typeface="Trebuchet MS"/>
                <a:cs typeface="Trebuchet MS"/>
              </a:rPr>
              <a:t>l</a:t>
            </a:r>
            <a:r>
              <a:rPr dirty="0" baseline="-27777" sz="1050" spc="-135" i="1">
                <a:latin typeface="Trebuchet MS"/>
                <a:cs typeface="Trebuchet MS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.</a:t>
            </a:r>
            <a:r>
              <a:rPr dirty="0" sz="1400" spc="3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there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any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eigenstate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which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statement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would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be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true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you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should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answer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“possible.”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5"/>
              </a:spcBef>
            </a:pPr>
            <a:endParaRPr sz="1400">
              <a:latin typeface="Times New Roman"/>
              <a:cs typeface="Times New Roman"/>
            </a:endParaRPr>
          </a:p>
          <a:p>
            <a:pPr marL="434340" indent="-212725">
              <a:lnSpc>
                <a:spcPct val="100000"/>
              </a:lnSpc>
              <a:buAutoNum type="arabicPeriod"/>
              <a:tabLst>
                <a:tab pos="434340" algn="l"/>
              </a:tabLst>
            </a:pP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probability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distribution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is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independent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of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40">
                <a:latin typeface="Times New Roman"/>
                <a:cs typeface="Times New Roman"/>
              </a:rPr>
              <a:t>time.</a:t>
            </a:r>
            <a:endParaRPr sz="1400">
              <a:latin typeface="Times New Roman"/>
              <a:cs typeface="Times New Roman"/>
            </a:endParaRPr>
          </a:p>
          <a:p>
            <a:pPr marL="423545">
              <a:lnSpc>
                <a:spcPct val="100000"/>
              </a:lnSpc>
              <a:spcBef>
                <a:spcPts val="1610"/>
              </a:spcBef>
              <a:tabLst>
                <a:tab pos="1386205" algn="l"/>
              </a:tabLst>
            </a:pPr>
            <a:r>
              <a:rPr dirty="0" sz="1400" spc="-10" b="1">
                <a:latin typeface="Georgia"/>
                <a:cs typeface="Georgia"/>
              </a:rPr>
              <a:t>Solution:</a:t>
            </a:r>
            <a:r>
              <a:rPr dirty="0" sz="1400" b="1">
                <a:latin typeface="Georgia"/>
                <a:cs typeface="Georgia"/>
              </a:rPr>
              <a:t>	</a:t>
            </a:r>
            <a:r>
              <a:rPr dirty="0" sz="1400" spc="-10">
                <a:latin typeface="Times New Roman"/>
                <a:cs typeface="Times New Roman"/>
              </a:rPr>
              <a:t>possible</a:t>
            </a:r>
            <a:endParaRPr sz="1400">
              <a:latin typeface="Times New Roman"/>
              <a:cs typeface="Times New Roman"/>
            </a:endParaRPr>
          </a:p>
          <a:p>
            <a:pPr marL="434340" indent="-212725">
              <a:lnSpc>
                <a:spcPct val="100000"/>
              </a:lnSpc>
              <a:spcBef>
                <a:spcPts val="1605"/>
              </a:spcBef>
              <a:buAutoNum type="arabicPeriod" startAt="2"/>
              <a:tabLst>
                <a:tab pos="434340" algn="l"/>
              </a:tabLst>
            </a:pP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probability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distribution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is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independent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of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Cambria"/>
                <a:cs typeface="Cambria"/>
              </a:rPr>
              <a:t>ϕ</a:t>
            </a:r>
            <a:r>
              <a:rPr dirty="0" sz="1400" spc="-25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423545">
              <a:lnSpc>
                <a:spcPct val="100000"/>
              </a:lnSpc>
              <a:spcBef>
                <a:spcPts val="1610"/>
              </a:spcBef>
              <a:tabLst>
                <a:tab pos="1386205" algn="l"/>
              </a:tabLst>
            </a:pPr>
            <a:r>
              <a:rPr dirty="0" sz="1400" spc="-10" b="1">
                <a:latin typeface="Georgia"/>
                <a:cs typeface="Georgia"/>
              </a:rPr>
              <a:t>Solution:</a:t>
            </a:r>
            <a:r>
              <a:rPr dirty="0" sz="1400" b="1">
                <a:latin typeface="Georgia"/>
                <a:cs typeface="Georgia"/>
              </a:rPr>
              <a:t>	</a:t>
            </a:r>
            <a:r>
              <a:rPr dirty="0" sz="1400" spc="-10">
                <a:latin typeface="Times New Roman"/>
                <a:cs typeface="Times New Roman"/>
              </a:rPr>
              <a:t>possible</a:t>
            </a:r>
            <a:endParaRPr sz="1400">
              <a:latin typeface="Times New Roman"/>
              <a:cs typeface="Times New Roman"/>
            </a:endParaRPr>
          </a:p>
          <a:p>
            <a:pPr marL="434340" indent="-212725">
              <a:lnSpc>
                <a:spcPct val="100000"/>
              </a:lnSpc>
              <a:spcBef>
                <a:spcPts val="1605"/>
              </a:spcBef>
              <a:buAutoNum type="arabicPeriod" startAt="3"/>
              <a:tabLst>
                <a:tab pos="434340" algn="l"/>
              </a:tabLst>
            </a:pP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probability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distribution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depends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on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Cambria"/>
                <a:cs typeface="Cambria"/>
              </a:rPr>
              <a:t>ϕ</a:t>
            </a:r>
            <a:r>
              <a:rPr dirty="0" sz="1400" spc="-25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Times New Roman"/>
              <a:buAutoNum type="arabicPeriod" startAt="3"/>
            </a:pPr>
            <a:endParaRPr sz="1400">
              <a:latin typeface="Times New Roman"/>
              <a:cs typeface="Times New Roman"/>
            </a:endParaRPr>
          </a:p>
          <a:p>
            <a:pPr marL="423545">
              <a:lnSpc>
                <a:spcPct val="100000"/>
              </a:lnSpc>
              <a:tabLst>
                <a:tab pos="1386205" algn="l"/>
              </a:tabLst>
            </a:pPr>
            <a:r>
              <a:rPr dirty="0" sz="1400" spc="-10" b="1">
                <a:latin typeface="Georgia"/>
                <a:cs typeface="Georgia"/>
              </a:rPr>
              <a:t>Solution:</a:t>
            </a:r>
            <a:r>
              <a:rPr dirty="0" sz="1400" b="1">
                <a:latin typeface="Georgia"/>
                <a:cs typeface="Georgia"/>
              </a:rPr>
              <a:t>	</a:t>
            </a:r>
            <a:r>
              <a:rPr dirty="0" sz="1400" spc="-10">
                <a:latin typeface="Times New Roman"/>
                <a:cs typeface="Times New Roman"/>
              </a:rPr>
              <a:t>impossible</a:t>
            </a:r>
            <a:endParaRPr sz="1400">
              <a:latin typeface="Times New Roman"/>
              <a:cs typeface="Times New Roman"/>
            </a:endParaRPr>
          </a:p>
          <a:p>
            <a:pPr marL="434340" indent="-212725">
              <a:lnSpc>
                <a:spcPct val="100000"/>
              </a:lnSpc>
              <a:spcBef>
                <a:spcPts val="1605"/>
              </a:spcBef>
              <a:buAutoNum type="arabicPeriod" startAt="4"/>
              <a:tabLst>
                <a:tab pos="434340" algn="l"/>
              </a:tabLst>
            </a:pP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electron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more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likely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be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at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positive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120">
                <a:latin typeface="Cambria"/>
                <a:cs typeface="Cambria"/>
              </a:rPr>
              <a:t>x</a:t>
            </a:r>
            <a:r>
              <a:rPr dirty="0" sz="1400" spc="245">
                <a:latin typeface="Cambria"/>
                <a:cs typeface="Cambria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than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at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negative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Cambria"/>
                <a:cs typeface="Cambria"/>
              </a:rPr>
              <a:t>x</a:t>
            </a:r>
            <a:r>
              <a:rPr dirty="0" sz="1400" spc="55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Times New Roman"/>
              <a:buAutoNum type="arabicPeriod" startAt="4"/>
            </a:pPr>
            <a:endParaRPr sz="1400">
              <a:latin typeface="Times New Roman"/>
              <a:cs typeface="Times New Roman"/>
            </a:endParaRPr>
          </a:p>
          <a:p>
            <a:pPr marL="423545">
              <a:lnSpc>
                <a:spcPct val="100000"/>
              </a:lnSpc>
              <a:tabLst>
                <a:tab pos="1386205" algn="l"/>
              </a:tabLst>
            </a:pPr>
            <a:r>
              <a:rPr dirty="0" sz="1400" spc="-10" b="1">
                <a:latin typeface="Georgia"/>
                <a:cs typeface="Georgia"/>
              </a:rPr>
              <a:t>Solution:</a:t>
            </a:r>
            <a:r>
              <a:rPr dirty="0" sz="1400" b="1">
                <a:latin typeface="Georgia"/>
                <a:cs typeface="Georgia"/>
              </a:rPr>
              <a:t>	</a:t>
            </a:r>
            <a:r>
              <a:rPr dirty="0" sz="1400" spc="-10">
                <a:latin typeface="Times New Roman"/>
                <a:cs typeface="Times New Roman"/>
              </a:rPr>
              <a:t>impossible</a:t>
            </a:r>
            <a:endParaRPr sz="1400">
              <a:latin typeface="Times New Roman"/>
              <a:cs typeface="Times New Roman"/>
            </a:endParaRPr>
          </a:p>
          <a:p>
            <a:pPr marL="434340" indent="-212725">
              <a:lnSpc>
                <a:spcPct val="100000"/>
              </a:lnSpc>
              <a:spcBef>
                <a:spcPts val="1605"/>
              </a:spcBef>
              <a:buAutoNum type="arabicPeriod" startAt="5"/>
              <a:tabLst>
                <a:tab pos="434340" algn="l"/>
              </a:tabLst>
            </a:pP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probability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per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unit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radius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of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finding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electron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in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given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range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of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radii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is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highest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at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Cambria"/>
                <a:cs typeface="Cambria"/>
              </a:rPr>
              <a:t>r</a:t>
            </a:r>
            <a:r>
              <a:rPr dirty="0" sz="1400" spc="185">
                <a:latin typeface="Cambria"/>
                <a:cs typeface="Cambria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=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Times New Roman"/>
                <a:cs typeface="Times New Roman"/>
              </a:rPr>
              <a:t>0.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423545">
              <a:lnSpc>
                <a:spcPct val="100000"/>
              </a:lnSpc>
              <a:tabLst>
                <a:tab pos="1386205" algn="l"/>
              </a:tabLst>
            </a:pPr>
            <a:r>
              <a:rPr dirty="0" sz="1400" spc="-10" b="1">
                <a:latin typeface="Georgia"/>
                <a:cs typeface="Georgia"/>
              </a:rPr>
              <a:t>Solution:</a:t>
            </a:r>
            <a:r>
              <a:rPr dirty="0" sz="1400" b="1">
                <a:latin typeface="Georgia"/>
                <a:cs typeface="Georgia"/>
              </a:rPr>
              <a:t>	</a:t>
            </a:r>
            <a:r>
              <a:rPr dirty="0" sz="1400" spc="-10">
                <a:latin typeface="Times New Roman"/>
                <a:cs typeface="Times New Roman"/>
              </a:rPr>
              <a:t>impossible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8252714" y="878291"/>
            <a:ext cx="72136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7.5.</a:t>
            </a:r>
            <a:r>
              <a:rPr dirty="0" sz="1200" spc="155">
                <a:latin typeface="Times New Roman"/>
                <a:cs typeface="Times New Roman"/>
              </a:rPr>
              <a:t>  </a:t>
            </a:r>
            <a:r>
              <a:rPr dirty="0" sz="1200" spc="-20">
                <a:latin typeface="Times New Roman"/>
                <a:cs typeface="Times New Roman"/>
              </a:rPr>
              <a:t>SPIN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718819" y="1238181"/>
            <a:ext cx="1064260" cy="2882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572770" algn="l"/>
              </a:tabLst>
            </a:pPr>
            <a:r>
              <a:rPr dirty="0" sz="1700" spc="-25" b="1">
                <a:latin typeface="Georgia"/>
                <a:cs typeface="Georgia"/>
              </a:rPr>
              <a:t>7.5</a:t>
            </a:r>
            <a:r>
              <a:rPr dirty="0" sz="1700" b="1">
                <a:latin typeface="Georgia"/>
                <a:cs typeface="Georgia"/>
              </a:rPr>
              <a:t>	</a:t>
            </a:r>
            <a:r>
              <a:rPr dirty="0" sz="1700" spc="-50" b="1">
                <a:latin typeface="Georgia"/>
                <a:cs typeface="Georgia"/>
              </a:rPr>
              <a:t>Spin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54634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7.5.</a:t>
            </a:r>
            <a:r>
              <a:rPr dirty="0" sz="1200" spc="145">
                <a:latin typeface="Times New Roman"/>
                <a:cs typeface="Times New Roman"/>
              </a:rPr>
              <a:t>  </a:t>
            </a:r>
            <a:r>
              <a:rPr dirty="0" sz="1200" spc="-20">
                <a:latin typeface="Times New Roman"/>
                <a:cs typeface="Times New Roman"/>
              </a:rPr>
              <a:t>SPIN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962025" algn="l"/>
                <a:tab pos="1323340" algn="l"/>
                <a:tab pos="1680210" algn="l"/>
                <a:tab pos="1852930" algn="l"/>
                <a:tab pos="3100705" algn="l"/>
                <a:tab pos="3689985" algn="l"/>
                <a:tab pos="5539105" algn="l"/>
                <a:tab pos="5974080" algn="l"/>
                <a:tab pos="6503670" algn="l"/>
              </a:tabLst>
            </a:pPr>
            <a:r>
              <a:rPr dirty="0" spc="-10"/>
              <a:t>Which</a:t>
            </a:r>
            <a:r>
              <a:rPr dirty="0"/>
              <a:t>	</a:t>
            </a:r>
            <a:r>
              <a:rPr dirty="0" spc="-25"/>
              <a:t>of</a:t>
            </a:r>
            <a:r>
              <a:rPr dirty="0"/>
              <a:t>	</a:t>
            </a:r>
            <a:r>
              <a:rPr dirty="0" spc="-25"/>
              <a:t>the</a:t>
            </a:r>
            <a:r>
              <a:rPr dirty="0"/>
              <a:t>	</a:t>
            </a:r>
            <a:r>
              <a:rPr dirty="0" spc="-10"/>
              <a:t>following</a:t>
            </a:r>
            <a:r>
              <a:rPr dirty="0"/>
              <a:t>	</a:t>
            </a:r>
            <a:r>
              <a:rPr dirty="0" spc="-25"/>
              <a:t>was</a:t>
            </a:r>
            <a:r>
              <a:rPr dirty="0"/>
              <a:t>	</a:t>
            </a:r>
            <a:r>
              <a:rPr dirty="0" spc="-10"/>
              <a:t>demonstrated</a:t>
            </a:r>
            <a:r>
              <a:rPr dirty="0"/>
              <a:t>	</a:t>
            </a:r>
            <a:r>
              <a:rPr dirty="0" spc="-25"/>
              <a:t>by</a:t>
            </a:r>
            <a:r>
              <a:rPr dirty="0"/>
              <a:t>	</a:t>
            </a:r>
            <a:r>
              <a:rPr dirty="0" spc="-25"/>
              <a:t>the</a:t>
            </a:r>
            <a:r>
              <a:rPr dirty="0"/>
              <a:t>	</a:t>
            </a:r>
            <a:r>
              <a:rPr dirty="0" spc="-10"/>
              <a:t>Stern-Gerlach experiment?</a:t>
            </a:r>
            <a:r>
              <a:rPr dirty="0"/>
              <a:t>	(Choose</a:t>
            </a:r>
            <a:r>
              <a:rPr dirty="0" spc="50"/>
              <a:t> </a:t>
            </a:r>
            <a:r>
              <a:rPr dirty="0"/>
              <a:t>all</a:t>
            </a:r>
            <a:r>
              <a:rPr dirty="0" spc="50"/>
              <a:t> </a:t>
            </a:r>
            <a:r>
              <a:rPr dirty="0" spc="114"/>
              <a:t>that</a:t>
            </a:r>
            <a:r>
              <a:rPr dirty="0" spc="50"/>
              <a:t> </a:t>
            </a:r>
            <a:r>
              <a:rPr dirty="0" spc="-10"/>
              <a:t>apply.)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/>
              <a:t>The</a:t>
            </a:r>
            <a:r>
              <a:rPr dirty="0" spc="-70"/>
              <a:t> </a:t>
            </a:r>
            <a:r>
              <a:rPr dirty="0" spc="-20"/>
              <a:t>electrons</a:t>
            </a:r>
            <a:r>
              <a:rPr dirty="0" spc="-70"/>
              <a:t> </a:t>
            </a:r>
            <a:r>
              <a:rPr dirty="0"/>
              <a:t>in</a:t>
            </a:r>
            <a:r>
              <a:rPr dirty="0" spc="-65"/>
              <a:t> </a:t>
            </a:r>
            <a:r>
              <a:rPr dirty="0"/>
              <a:t>a</a:t>
            </a:r>
            <a:r>
              <a:rPr dirty="0" spc="-65"/>
              <a:t> </a:t>
            </a:r>
            <a:r>
              <a:rPr dirty="0" spc="-50"/>
              <a:t>silver</a:t>
            </a:r>
            <a:r>
              <a:rPr dirty="0" spc="-70"/>
              <a:t> </a:t>
            </a:r>
            <a:r>
              <a:rPr dirty="0"/>
              <a:t>atom</a:t>
            </a:r>
            <a:r>
              <a:rPr dirty="0" spc="-70"/>
              <a:t> </a:t>
            </a:r>
            <a:r>
              <a:rPr dirty="0" spc="-55"/>
              <a:t>have</a:t>
            </a:r>
            <a:r>
              <a:rPr dirty="0" spc="-65"/>
              <a:t> </a:t>
            </a:r>
            <a:r>
              <a:rPr dirty="0" spc="-35"/>
              <a:t>nonzero</a:t>
            </a:r>
            <a:r>
              <a:rPr dirty="0" spc="-70"/>
              <a:t> </a:t>
            </a:r>
            <a:r>
              <a:rPr dirty="0"/>
              <a:t>angular</a:t>
            </a:r>
            <a:r>
              <a:rPr dirty="0" spc="-70"/>
              <a:t> </a:t>
            </a:r>
            <a:r>
              <a:rPr dirty="0" spc="-10"/>
              <a:t>momentum.</a:t>
            </a:r>
          </a:p>
          <a:p>
            <a:pPr marL="393700" marR="5080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/>
              <a:t>The</a:t>
            </a:r>
            <a:r>
              <a:rPr dirty="0" spc="5"/>
              <a:t> </a:t>
            </a:r>
            <a:r>
              <a:rPr dirty="0"/>
              <a:t>component</a:t>
            </a:r>
            <a:r>
              <a:rPr dirty="0" spc="10"/>
              <a:t> </a:t>
            </a:r>
            <a:r>
              <a:rPr dirty="0" spc="-55"/>
              <a:t>of</a:t>
            </a:r>
            <a:r>
              <a:rPr dirty="0" spc="15"/>
              <a:t> </a:t>
            </a:r>
            <a:r>
              <a:rPr dirty="0"/>
              <a:t>electron</a:t>
            </a:r>
            <a:r>
              <a:rPr dirty="0" spc="15"/>
              <a:t> </a:t>
            </a:r>
            <a:r>
              <a:rPr dirty="0"/>
              <a:t>angular</a:t>
            </a:r>
            <a:r>
              <a:rPr dirty="0" spc="10"/>
              <a:t> </a:t>
            </a:r>
            <a:r>
              <a:rPr dirty="0"/>
              <a:t>momentum</a:t>
            </a:r>
            <a:r>
              <a:rPr dirty="0" spc="10"/>
              <a:t> </a:t>
            </a:r>
            <a:r>
              <a:rPr dirty="0"/>
              <a:t>in</a:t>
            </a:r>
            <a:r>
              <a:rPr dirty="0" spc="15"/>
              <a:t> </a:t>
            </a:r>
            <a:r>
              <a:rPr dirty="0"/>
              <a:t>the</a:t>
            </a:r>
            <a:r>
              <a:rPr dirty="0" spc="15"/>
              <a:t> </a:t>
            </a:r>
            <a:r>
              <a:rPr dirty="0" spc="-10"/>
              <a:t>direction </a:t>
            </a:r>
            <a:r>
              <a:rPr dirty="0" spc="-10"/>
              <a:t>	</a:t>
            </a:r>
            <a:r>
              <a:rPr dirty="0"/>
              <a:t>they</a:t>
            </a:r>
            <a:r>
              <a:rPr dirty="0" spc="95"/>
              <a:t> </a:t>
            </a:r>
            <a:r>
              <a:rPr dirty="0"/>
              <a:t>measured</a:t>
            </a:r>
            <a:r>
              <a:rPr dirty="0" spc="100"/>
              <a:t> </a:t>
            </a:r>
            <a:r>
              <a:rPr dirty="0"/>
              <a:t>is</a:t>
            </a:r>
            <a:r>
              <a:rPr dirty="0" spc="105"/>
              <a:t> </a:t>
            </a:r>
            <a:r>
              <a:rPr dirty="0" spc="-10"/>
              <a:t>quantized.</a:t>
            </a: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/>
              <a:t>The</a:t>
            </a:r>
            <a:r>
              <a:rPr dirty="0" spc="20"/>
              <a:t> </a:t>
            </a:r>
            <a:r>
              <a:rPr dirty="0"/>
              <a:t>energy</a:t>
            </a:r>
            <a:r>
              <a:rPr dirty="0" spc="25"/>
              <a:t> </a:t>
            </a:r>
            <a:r>
              <a:rPr dirty="0"/>
              <a:t>of</a:t>
            </a:r>
            <a:r>
              <a:rPr dirty="0" spc="30"/>
              <a:t> </a:t>
            </a:r>
            <a:r>
              <a:rPr dirty="0"/>
              <a:t>electrons</a:t>
            </a:r>
            <a:r>
              <a:rPr dirty="0" spc="30"/>
              <a:t> </a:t>
            </a:r>
            <a:r>
              <a:rPr dirty="0"/>
              <a:t>in</a:t>
            </a:r>
            <a:r>
              <a:rPr dirty="0" spc="30"/>
              <a:t> </a:t>
            </a:r>
            <a:r>
              <a:rPr dirty="0" spc="-10"/>
              <a:t>silver</a:t>
            </a:r>
            <a:r>
              <a:rPr dirty="0" spc="25"/>
              <a:t> </a:t>
            </a:r>
            <a:r>
              <a:rPr dirty="0"/>
              <a:t>atoms</a:t>
            </a:r>
            <a:r>
              <a:rPr dirty="0" spc="30"/>
              <a:t> </a:t>
            </a:r>
            <a:r>
              <a:rPr dirty="0"/>
              <a:t>is</a:t>
            </a:r>
            <a:r>
              <a:rPr dirty="0" spc="30"/>
              <a:t> </a:t>
            </a:r>
            <a:r>
              <a:rPr dirty="0" spc="-10"/>
              <a:t>quantized.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54634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7.5.</a:t>
            </a:r>
            <a:r>
              <a:rPr dirty="0" sz="1200" spc="145">
                <a:latin typeface="Times New Roman"/>
                <a:cs typeface="Times New Roman"/>
              </a:rPr>
              <a:t>  </a:t>
            </a:r>
            <a:r>
              <a:rPr dirty="0" sz="1200" spc="-20">
                <a:latin typeface="Times New Roman"/>
                <a:cs typeface="Times New Roman"/>
              </a:rPr>
              <a:t>SPIN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962025" algn="l"/>
                <a:tab pos="1323340" algn="l"/>
                <a:tab pos="1680210" algn="l"/>
                <a:tab pos="1852930" algn="l"/>
                <a:tab pos="3100705" algn="l"/>
                <a:tab pos="3689985" algn="l"/>
                <a:tab pos="5539105" algn="l"/>
                <a:tab pos="5974080" algn="l"/>
                <a:tab pos="6503670" algn="l"/>
              </a:tabLst>
            </a:pPr>
            <a:r>
              <a:rPr dirty="0" spc="-10"/>
              <a:t>Which</a:t>
            </a:r>
            <a:r>
              <a:rPr dirty="0"/>
              <a:t>	</a:t>
            </a:r>
            <a:r>
              <a:rPr dirty="0" spc="-25"/>
              <a:t>of</a:t>
            </a:r>
            <a:r>
              <a:rPr dirty="0"/>
              <a:t>	</a:t>
            </a:r>
            <a:r>
              <a:rPr dirty="0" spc="-25"/>
              <a:t>the</a:t>
            </a:r>
            <a:r>
              <a:rPr dirty="0"/>
              <a:t>	</a:t>
            </a:r>
            <a:r>
              <a:rPr dirty="0" spc="-10"/>
              <a:t>following</a:t>
            </a:r>
            <a:r>
              <a:rPr dirty="0"/>
              <a:t>	</a:t>
            </a:r>
            <a:r>
              <a:rPr dirty="0" spc="-25"/>
              <a:t>was</a:t>
            </a:r>
            <a:r>
              <a:rPr dirty="0"/>
              <a:t>	</a:t>
            </a:r>
            <a:r>
              <a:rPr dirty="0" spc="-10"/>
              <a:t>demonstrated</a:t>
            </a:r>
            <a:r>
              <a:rPr dirty="0"/>
              <a:t>	</a:t>
            </a:r>
            <a:r>
              <a:rPr dirty="0" spc="-25"/>
              <a:t>by</a:t>
            </a:r>
            <a:r>
              <a:rPr dirty="0"/>
              <a:t>	</a:t>
            </a:r>
            <a:r>
              <a:rPr dirty="0" spc="-25"/>
              <a:t>the</a:t>
            </a:r>
            <a:r>
              <a:rPr dirty="0"/>
              <a:t>	</a:t>
            </a:r>
            <a:r>
              <a:rPr dirty="0" spc="-10"/>
              <a:t>Stern-Gerlach experiment?</a:t>
            </a:r>
            <a:r>
              <a:rPr dirty="0"/>
              <a:t>	(Choose</a:t>
            </a:r>
            <a:r>
              <a:rPr dirty="0" spc="50"/>
              <a:t> </a:t>
            </a:r>
            <a:r>
              <a:rPr dirty="0"/>
              <a:t>all</a:t>
            </a:r>
            <a:r>
              <a:rPr dirty="0" spc="50"/>
              <a:t> </a:t>
            </a:r>
            <a:r>
              <a:rPr dirty="0" spc="114"/>
              <a:t>that</a:t>
            </a:r>
            <a:r>
              <a:rPr dirty="0" spc="50"/>
              <a:t> </a:t>
            </a:r>
            <a:r>
              <a:rPr dirty="0" spc="-10"/>
              <a:t>apply.)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/>
              <a:t>The</a:t>
            </a:r>
            <a:r>
              <a:rPr dirty="0" spc="-70"/>
              <a:t> </a:t>
            </a:r>
            <a:r>
              <a:rPr dirty="0" spc="-20"/>
              <a:t>electrons</a:t>
            </a:r>
            <a:r>
              <a:rPr dirty="0" spc="-70"/>
              <a:t> </a:t>
            </a:r>
            <a:r>
              <a:rPr dirty="0"/>
              <a:t>in</a:t>
            </a:r>
            <a:r>
              <a:rPr dirty="0" spc="-65"/>
              <a:t> </a:t>
            </a:r>
            <a:r>
              <a:rPr dirty="0"/>
              <a:t>a</a:t>
            </a:r>
            <a:r>
              <a:rPr dirty="0" spc="-65"/>
              <a:t> </a:t>
            </a:r>
            <a:r>
              <a:rPr dirty="0" spc="-50"/>
              <a:t>silver</a:t>
            </a:r>
            <a:r>
              <a:rPr dirty="0" spc="-70"/>
              <a:t> </a:t>
            </a:r>
            <a:r>
              <a:rPr dirty="0"/>
              <a:t>atom</a:t>
            </a:r>
            <a:r>
              <a:rPr dirty="0" spc="-70"/>
              <a:t> </a:t>
            </a:r>
            <a:r>
              <a:rPr dirty="0" spc="-55"/>
              <a:t>have</a:t>
            </a:r>
            <a:r>
              <a:rPr dirty="0" spc="-65"/>
              <a:t> </a:t>
            </a:r>
            <a:r>
              <a:rPr dirty="0" spc="-35"/>
              <a:t>nonzero</a:t>
            </a:r>
            <a:r>
              <a:rPr dirty="0" spc="-70"/>
              <a:t> </a:t>
            </a:r>
            <a:r>
              <a:rPr dirty="0"/>
              <a:t>angular</a:t>
            </a:r>
            <a:r>
              <a:rPr dirty="0" spc="-70"/>
              <a:t> </a:t>
            </a:r>
            <a:r>
              <a:rPr dirty="0" spc="-10"/>
              <a:t>momentum.</a:t>
            </a:r>
          </a:p>
          <a:p>
            <a:pPr marL="393700" marR="5080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/>
              <a:t>The</a:t>
            </a:r>
            <a:r>
              <a:rPr dirty="0" spc="5"/>
              <a:t> </a:t>
            </a:r>
            <a:r>
              <a:rPr dirty="0"/>
              <a:t>component</a:t>
            </a:r>
            <a:r>
              <a:rPr dirty="0" spc="10"/>
              <a:t> </a:t>
            </a:r>
            <a:r>
              <a:rPr dirty="0" spc="-55"/>
              <a:t>of</a:t>
            </a:r>
            <a:r>
              <a:rPr dirty="0" spc="15"/>
              <a:t> </a:t>
            </a:r>
            <a:r>
              <a:rPr dirty="0"/>
              <a:t>electron</a:t>
            </a:r>
            <a:r>
              <a:rPr dirty="0" spc="15"/>
              <a:t> </a:t>
            </a:r>
            <a:r>
              <a:rPr dirty="0"/>
              <a:t>angular</a:t>
            </a:r>
            <a:r>
              <a:rPr dirty="0" spc="10"/>
              <a:t> </a:t>
            </a:r>
            <a:r>
              <a:rPr dirty="0"/>
              <a:t>momentum</a:t>
            </a:r>
            <a:r>
              <a:rPr dirty="0" spc="10"/>
              <a:t> </a:t>
            </a:r>
            <a:r>
              <a:rPr dirty="0"/>
              <a:t>in</a:t>
            </a:r>
            <a:r>
              <a:rPr dirty="0" spc="15"/>
              <a:t> </a:t>
            </a:r>
            <a:r>
              <a:rPr dirty="0"/>
              <a:t>the</a:t>
            </a:r>
            <a:r>
              <a:rPr dirty="0" spc="15"/>
              <a:t> </a:t>
            </a:r>
            <a:r>
              <a:rPr dirty="0" spc="-10"/>
              <a:t>direction </a:t>
            </a:r>
            <a:r>
              <a:rPr dirty="0" spc="-10"/>
              <a:t>	</a:t>
            </a:r>
            <a:r>
              <a:rPr dirty="0"/>
              <a:t>they</a:t>
            </a:r>
            <a:r>
              <a:rPr dirty="0" spc="95"/>
              <a:t> </a:t>
            </a:r>
            <a:r>
              <a:rPr dirty="0"/>
              <a:t>measured</a:t>
            </a:r>
            <a:r>
              <a:rPr dirty="0" spc="100"/>
              <a:t> </a:t>
            </a:r>
            <a:r>
              <a:rPr dirty="0"/>
              <a:t>is</a:t>
            </a:r>
            <a:r>
              <a:rPr dirty="0" spc="105"/>
              <a:t> </a:t>
            </a:r>
            <a:r>
              <a:rPr dirty="0" spc="-10"/>
              <a:t>quantized.</a:t>
            </a: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/>
              <a:t>The</a:t>
            </a:r>
            <a:r>
              <a:rPr dirty="0" spc="20"/>
              <a:t> </a:t>
            </a:r>
            <a:r>
              <a:rPr dirty="0"/>
              <a:t>energy</a:t>
            </a:r>
            <a:r>
              <a:rPr dirty="0" spc="25"/>
              <a:t> </a:t>
            </a:r>
            <a:r>
              <a:rPr dirty="0"/>
              <a:t>of</a:t>
            </a:r>
            <a:r>
              <a:rPr dirty="0" spc="30"/>
              <a:t> </a:t>
            </a:r>
            <a:r>
              <a:rPr dirty="0"/>
              <a:t>electrons</a:t>
            </a:r>
            <a:r>
              <a:rPr dirty="0" spc="30"/>
              <a:t> </a:t>
            </a:r>
            <a:r>
              <a:rPr dirty="0"/>
              <a:t>in</a:t>
            </a:r>
            <a:r>
              <a:rPr dirty="0" spc="30"/>
              <a:t> </a:t>
            </a:r>
            <a:r>
              <a:rPr dirty="0" spc="-10"/>
              <a:t>silver</a:t>
            </a:r>
            <a:r>
              <a:rPr dirty="0" spc="25"/>
              <a:t> </a:t>
            </a:r>
            <a:r>
              <a:rPr dirty="0"/>
              <a:t>atoms</a:t>
            </a:r>
            <a:r>
              <a:rPr dirty="0" spc="30"/>
              <a:t> </a:t>
            </a:r>
            <a:r>
              <a:rPr dirty="0"/>
              <a:t>is</a:t>
            </a:r>
            <a:r>
              <a:rPr dirty="0" spc="30"/>
              <a:t> </a:t>
            </a:r>
            <a:r>
              <a:rPr dirty="0" spc="-10"/>
              <a:t>quantized.</a:t>
            </a: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pc="-10" b="1">
                <a:latin typeface="Georgia"/>
                <a:cs typeface="Georgia"/>
              </a:rPr>
              <a:t>Solution:</a:t>
            </a:r>
            <a:r>
              <a:rPr dirty="0" b="1">
                <a:latin typeface="Georgia"/>
                <a:cs typeface="Georgia"/>
              </a:rPr>
              <a:t>	</a:t>
            </a:r>
            <a:r>
              <a:rPr dirty="0"/>
              <a:t>A,</a:t>
            </a:r>
            <a:r>
              <a:rPr dirty="0" spc="55"/>
              <a:t> </a:t>
            </a:r>
            <a:r>
              <a:rPr dirty="0" spc="-50"/>
              <a:t>B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54634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7.5.</a:t>
            </a:r>
            <a:r>
              <a:rPr dirty="0" sz="1200" spc="145">
                <a:latin typeface="Times New Roman"/>
                <a:cs typeface="Times New Roman"/>
              </a:rPr>
              <a:t>  </a:t>
            </a:r>
            <a:r>
              <a:rPr dirty="0" sz="1200" spc="-20">
                <a:latin typeface="Times New Roman"/>
                <a:cs typeface="Times New Roman"/>
              </a:rPr>
              <a:t>SPIN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17780">
              <a:lnSpc>
                <a:spcPct val="101699"/>
              </a:lnSpc>
              <a:spcBef>
                <a:spcPts val="75"/>
              </a:spcBef>
              <a:tabLst>
                <a:tab pos="5985510" algn="l"/>
              </a:tabLst>
            </a:pPr>
            <a:r>
              <a:rPr dirty="0"/>
              <a:t>Which</a:t>
            </a:r>
            <a:r>
              <a:rPr dirty="0" spc="5"/>
              <a:t> </a:t>
            </a:r>
            <a:r>
              <a:rPr dirty="0" spc="-35"/>
              <a:t>of</a:t>
            </a:r>
            <a:r>
              <a:rPr dirty="0" spc="-5"/>
              <a:t> </a:t>
            </a:r>
            <a:r>
              <a:rPr dirty="0"/>
              <a:t>the</a:t>
            </a:r>
            <a:r>
              <a:rPr dirty="0" spc="5"/>
              <a:t> </a:t>
            </a:r>
            <a:r>
              <a:rPr dirty="0" spc="-80"/>
              <a:t>following</a:t>
            </a:r>
            <a:r>
              <a:rPr dirty="0" spc="5"/>
              <a:t> </a:t>
            </a:r>
            <a:r>
              <a:rPr dirty="0"/>
              <a:t>is a</a:t>
            </a:r>
            <a:r>
              <a:rPr dirty="0" spc="5"/>
              <a:t> </a:t>
            </a:r>
            <a:r>
              <a:rPr dirty="0" spc="-20"/>
              <a:t>possible</a:t>
            </a:r>
            <a:r>
              <a:rPr dirty="0"/>
              <a:t> </a:t>
            </a:r>
            <a:r>
              <a:rPr dirty="0" spc="-20"/>
              <a:t>value</a:t>
            </a:r>
            <a:r>
              <a:rPr dirty="0"/>
              <a:t> for</a:t>
            </a:r>
            <a:r>
              <a:rPr dirty="0" spc="10"/>
              <a:t> </a:t>
            </a:r>
            <a:r>
              <a:rPr dirty="0" spc="135">
                <a:latin typeface="Cambria"/>
                <a:cs typeface="Cambria"/>
              </a:rPr>
              <a:t>S</a:t>
            </a:r>
            <a:r>
              <a:rPr dirty="0" baseline="-9485" sz="3075" spc="202">
                <a:latin typeface="Cambria"/>
                <a:cs typeface="Cambria"/>
              </a:rPr>
              <a:t>z</a:t>
            </a:r>
            <a:r>
              <a:rPr dirty="0" sz="2450" spc="135"/>
              <a:t>,</a:t>
            </a:r>
            <a:r>
              <a:rPr dirty="0" sz="2450" spc="20"/>
              <a:t> </a:t>
            </a:r>
            <a:r>
              <a:rPr dirty="0" sz="2450"/>
              <a:t>the</a:t>
            </a:r>
            <a:r>
              <a:rPr dirty="0" sz="2450" spc="5"/>
              <a:t> </a:t>
            </a:r>
            <a:r>
              <a:rPr dirty="0" sz="2450">
                <a:latin typeface="Cambria"/>
                <a:cs typeface="Cambria"/>
              </a:rPr>
              <a:t>z</a:t>
            </a:r>
            <a:r>
              <a:rPr dirty="0" sz="2450" spc="175">
                <a:latin typeface="Cambria"/>
                <a:cs typeface="Cambria"/>
              </a:rPr>
              <a:t> </a:t>
            </a:r>
            <a:r>
              <a:rPr dirty="0" sz="2450" spc="-10"/>
              <a:t>component </a:t>
            </a:r>
            <a:r>
              <a:rPr dirty="0" sz="2450"/>
              <a:t>of</a:t>
            </a:r>
            <a:r>
              <a:rPr dirty="0" sz="2450" spc="105"/>
              <a:t> </a:t>
            </a:r>
            <a:r>
              <a:rPr dirty="0" sz="2450"/>
              <a:t>the</a:t>
            </a:r>
            <a:r>
              <a:rPr dirty="0" sz="2450" spc="100"/>
              <a:t> </a:t>
            </a:r>
            <a:r>
              <a:rPr dirty="0" sz="2450"/>
              <a:t>spin</a:t>
            </a:r>
            <a:r>
              <a:rPr dirty="0" sz="2450" spc="105"/>
              <a:t> </a:t>
            </a:r>
            <a:r>
              <a:rPr dirty="0" sz="2450"/>
              <a:t>angular</a:t>
            </a:r>
            <a:r>
              <a:rPr dirty="0" sz="2450" spc="95"/>
              <a:t> </a:t>
            </a:r>
            <a:r>
              <a:rPr dirty="0" sz="2450"/>
              <a:t>momentum</a:t>
            </a:r>
            <a:r>
              <a:rPr dirty="0" sz="2450" spc="105"/>
              <a:t> </a:t>
            </a:r>
            <a:r>
              <a:rPr dirty="0" sz="2450"/>
              <a:t>of</a:t>
            </a:r>
            <a:r>
              <a:rPr dirty="0" sz="2450" spc="100"/>
              <a:t> </a:t>
            </a:r>
            <a:r>
              <a:rPr dirty="0" sz="2450"/>
              <a:t>an</a:t>
            </a:r>
            <a:r>
              <a:rPr dirty="0" sz="2450" spc="105"/>
              <a:t> </a:t>
            </a:r>
            <a:r>
              <a:rPr dirty="0" sz="2450" spc="-10"/>
              <a:t>electron?</a:t>
            </a:r>
            <a:r>
              <a:rPr dirty="0" sz="2450"/>
              <a:t>	(Choose</a:t>
            </a:r>
            <a:r>
              <a:rPr dirty="0" sz="2450" spc="-65"/>
              <a:t> </a:t>
            </a:r>
            <a:r>
              <a:rPr dirty="0" sz="2450" spc="-10"/>
              <a:t>one.)</a:t>
            </a:r>
            <a:endParaRPr sz="2450">
              <a:latin typeface="Cambria"/>
              <a:cs typeface="Cambria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42037"/>
            <a:ext cx="869315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 spc="-50">
                <a:latin typeface="Times New Roman"/>
                <a:cs typeface="Times New Roman"/>
              </a:rPr>
              <a:t>0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25">
                <a:latin typeface="Times New Roman"/>
                <a:cs typeface="Times New Roman"/>
              </a:rPr>
              <a:t>1</a:t>
            </a:r>
            <a:r>
              <a:rPr dirty="0" sz="2450" spc="-25">
                <a:latin typeface="Cambria"/>
                <a:cs typeface="Cambria"/>
              </a:rPr>
              <a:t>/</a:t>
            </a:r>
            <a:r>
              <a:rPr dirty="0" sz="2450" spc="-25">
                <a:latin typeface="Times New Roman"/>
                <a:cs typeface="Times New Roman"/>
              </a:rPr>
              <a:t>2</a:t>
            </a:r>
            <a:endParaRPr sz="2450">
              <a:latin typeface="Times New Roman"/>
              <a:cs typeface="Times New Roman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386715" algn="l"/>
              </a:tabLst>
            </a:pPr>
            <a:r>
              <a:rPr dirty="0" sz="2450" spc="-140">
                <a:latin typeface="Lucida Sans Unicode"/>
                <a:cs typeface="Lucida Sans Unicode"/>
              </a:rPr>
              <a:t>ℏ</a:t>
            </a:r>
            <a:r>
              <a:rPr dirty="0" sz="2450" spc="-140">
                <a:latin typeface="Cambria"/>
                <a:cs typeface="Cambria"/>
              </a:rPr>
              <a:t>/</a:t>
            </a:r>
            <a:r>
              <a:rPr dirty="0" sz="2450" spc="-140">
                <a:latin typeface="Times New Roman"/>
                <a:cs typeface="Times New Roman"/>
              </a:rPr>
              <a:t>2</a:t>
            </a:r>
            <a:endParaRPr sz="2450">
              <a:latin typeface="Times New Roman"/>
              <a:cs typeface="Times New Roman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386715" algn="l"/>
              </a:tabLst>
            </a:pPr>
            <a:r>
              <a:rPr dirty="0" sz="2450" spc="-450">
                <a:latin typeface="Lucida Sans Unicode"/>
                <a:cs typeface="Lucida Sans Unicode"/>
              </a:rPr>
              <a:t>ℏ</a:t>
            </a:r>
            <a:endParaRPr sz="245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54634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7.5.</a:t>
            </a:r>
            <a:r>
              <a:rPr dirty="0" sz="1200" spc="145">
                <a:latin typeface="Times New Roman"/>
                <a:cs typeface="Times New Roman"/>
              </a:rPr>
              <a:t>  </a:t>
            </a:r>
            <a:r>
              <a:rPr dirty="0" sz="1200" spc="-20">
                <a:latin typeface="Times New Roman"/>
                <a:cs typeface="Times New Roman"/>
              </a:rPr>
              <a:t>SPIN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17780">
              <a:lnSpc>
                <a:spcPct val="101699"/>
              </a:lnSpc>
              <a:spcBef>
                <a:spcPts val="75"/>
              </a:spcBef>
              <a:tabLst>
                <a:tab pos="5985510" algn="l"/>
              </a:tabLst>
            </a:pPr>
            <a:r>
              <a:rPr dirty="0"/>
              <a:t>Which</a:t>
            </a:r>
            <a:r>
              <a:rPr dirty="0" spc="5"/>
              <a:t> </a:t>
            </a:r>
            <a:r>
              <a:rPr dirty="0" spc="-35"/>
              <a:t>of</a:t>
            </a:r>
            <a:r>
              <a:rPr dirty="0" spc="-5"/>
              <a:t> </a:t>
            </a:r>
            <a:r>
              <a:rPr dirty="0"/>
              <a:t>the</a:t>
            </a:r>
            <a:r>
              <a:rPr dirty="0" spc="5"/>
              <a:t> </a:t>
            </a:r>
            <a:r>
              <a:rPr dirty="0" spc="-80"/>
              <a:t>following</a:t>
            </a:r>
            <a:r>
              <a:rPr dirty="0" spc="5"/>
              <a:t> </a:t>
            </a:r>
            <a:r>
              <a:rPr dirty="0"/>
              <a:t>is a</a:t>
            </a:r>
            <a:r>
              <a:rPr dirty="0" spc="5"/>
              <a:t> </a:t>
            </a:r>
            <a:r>
              <a:rPr dirty="0" spc="-20"/>
              <a:t>possible</a:t>
            </a:r>
            <a:r>
              <a:rPr dirty="0"/>
              <a:t> </a:t>
            </a:r>
            <a:r>
              <a:rPr dirty="0" spc="-20"/>
              <a:t>value</a:t>
            </a:r>
            <a:r>
              <a:rPr dirty="0"/>
              <a:t> for</a:t>
            </a:r>
            <a:r>
              <a:rPr dirty="0" spc="10"/>
              <a:t> </a:t>
            </a:r>
            <a:r>
              <a:rPr dirty="0" spc="135">
                <a:latin typeface="Cambria"/>
                <a:cs typeface="Cambria"/>
              </a:rPr>
              <a:t>S</a:t>
            </a:r>
            <a:r>
              <a:rPr dirty="0" baseline="-9485" sz="3075" spc="202">
                <a:latin typeface="Cambria"/>
                <a:cs typeface="Cambria"/>
              </a:rPr>
              <a:t>z</a:t>
            </a:r>
            <a:r>
              <a:rPr dirty="0" sz="2450" spc="135"/>
              <a:t>,</a:t>
            </a:r>
            <a:r>
              <a:rPr dirty="0" sz="2450" spc="20"/>
              <a:t> </a:t>
            </a:r>
            <a:r>
              <a:rPr dirty="0" sz="2450"/>
              <a:t>the</a:t>
            </a:r>
            <a:r>
              <a:rPr dirty="0" sz="2450" spc="5"/>
              <a:t> </a:t>
            </a:r>
            <a:r>
              <a:rPr dirty="0" sz="2450">
                <a:latin typeface="Cambria"/>
                <a:cs typeface="Cambria"/>
              </a:rPr>
              <a:t>z</a:t>
            </a:r>
            <a:r>
              <a:rPr dirty="0" sz="2450" spc="175">
                <a:latin typeface="Cambria"/>
                <a:cs typeface="Cambria"/>
              </a:rPr>
              <a:t> </a:t>
            </a:r>
            <a:r>
              <a:rPr dirty="0" sz="2450" spc="-10"/>
              <a:t>component </a:t>
            </a:r>
            <a:r>
              <a:rPr dirty="0" sz="2450"/>
              <a:t>of</a:t>
            </a:r>
            <a:r>
              <a:rPr dirty="0" sz="2450" spc="105"/>
              <a:t> </a:t>
            </a:r>
            <a:r>
              <a:rPr dirty="0" sz="2450"/>
              <a:t>the</a:t>
            </a:r>
            <a:r>
              <a:rPr dirty="0" sz="2450" spc="100"/>
              <a:t> </a:t>
            </a:r>
            <a:r>
              <a:rPr dirty="0" sz="2450"/>
              <a:t>spin</a:t>
            </a:r>
            <a:r>
              <a:rPr dirty="0" sz="2450" spc="105"/>
              <a:t> </a:t>
            </a:r>
            <a:r>
              <a:rPr dirty="0" sz="2450"/>
              <a:t>angular</a:t>
            </a:r>
            <a:r>
              <a:rPr dirty="0" sz="2450" spc="95"/>
              <a:t> </a:t>
            </a:r>
            <a:r>
              <a:rPr dirty="0" sz="2450"/>
              <a:t>momentum</a:t>
            </a:r>
            <a:r>
              <a:rPr dirty="0" sz="2450" spc="105"/>
              <a:t> </a:t>
            </a:r>
            <a:r>
              <a:rPr dirty="0" sz="2450"/>
              <a:t>of</a:t>
            </a:r>
            <a:r>
              <a:rPr dirty="0" sz="2450" spc="100"/>
              <a:t> </a:t>
            </a:r>
            <a:r>
              <a:rPr dirty="0" sz="2450"/>
              <a:t>an</a:t>
            </a:r>
            <a:r>
              <a:rPr dirty="0" sz="2450" spc="105"/>
              <a:t> </a:t>
            </a:r>
            <a:r>
              <a:rPr dirty="0" sz="2450" spc="-10"/>
              <a:t>electron?</a:t>
            </a:r>
            <a:r>
              <a:rPr dirty="0" sz="2450"/>
              <a:t>	(Choose</a:t>
            </a:r>
            <a:r>
              <a:rPr dirty="0" sz="2450" spc="-65"/>
              <a:t> </a:t>
            </a:r>
            <a:r>
              <a:rPr dirty="0" sz="2450" spc="-10"/>
              <a:t>one.)</a:t>
            </a:r>
            <a:endParaRPr sz="2450">
              <a:latin typeface="Cambria"/>
              <a:cs typeface="Cambria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07745" y="2042037"/>
            <a:ext cx="1844675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 spc="-50">
                <a:latin typeface="Times New Roman"/>
                <a:cs typeface="Times New Roman"/>
              </a:rPr>
              <a:t>0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-25">
                <a:latin typeface="Times New Roman"/>
                <a:cs typeface="Times New Roman"/>
              </a:rPr>
              <a:t>1</a:t>
            </a:r>
            <a:r>
              <a:rPr dirty="0" sz="2450" spc="-25">
                <a:latin typeface="Cambria"/>
                <a:cs typeface="Cambria"/>
              </a:rPr>
              <a:t>/</a:t>
            </a:r>
            <a:r>
              <a:rPr dirty="0" sz="2450" spc="-25">
                <a:latin typeface="Times New Roman"/>
                <a:cs typeface="Times New Roman"/>
              </a:rPr>
              <a:t>2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393700" algn="l"/>
              </a:tabLst>
            </a:pPr>
            <a:r>
              <a:rPr dirty="0" sz="2450" spc="-25">
                <a:latin typeface="Lucida Sans Unicode"/>
                <a:cs typeface="Lucida Sans Unicode"/>
              </a:rPr>
              <a:t>ℏ</a:t>
            </a:r>
            <a:r>
              <a:rPr dirty="0" sz="2450" spc="-25">
                <a:latin typeface="Cambria"/>
                <a:cs typeface="Cambria"/>
              </a:rPr>
              <a:t>/</a:t>
            </a:r>
            <a:r>
              <a:rPr dirty="0" sz="2450" spc="-25">
                <a:latin typeface="Times New Roman"/>
                <a:cs typeface="Times New Roman"/>
              </a:rPr>
              <a:t>2</a:t>
            </a:r>
            <a:endParaRPr sz="2450">
              <a:latin typeface="Times New Roman"/>
              <a:cs typeface="Times New Roman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393700" algn="l"/>
              </a:tabLst>
            </a:pPr>
            <a:r>
              <a:rPr dirty="0" sz="2450" spc="-450">
                <a:latin typeface="Lucida Sans Unicode"/>
                <a:cs typeface="Lucida Sans Unicode"/>
              </a:rPr>
              <a:t>ℏ</a:t>
            </a:r>
            <a:endParaRPr sz="245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C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54634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7.5.</a:t>
            </a:r>
            <a:r>
              <a:rPr dirty="0" sz="1200" spc="145">
                <a:latin typeface="Times New Roman"/>
                <a:cs typeface="Times New Roman"/>
              </a:rPr>
              <a:t>  </a:t>
            </a:r>
            <a:r>
              <a:rPr dirty="0" sz="1200" spc="-20">
                <a:latin typeface="Times New Roman"/>
                <a:cs typeface="Times New Roman"/>
              </a:rPr>
              <a:t>SPIN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2170430" algn="l"/>
                <a:tab pos="4500880" algn="l"/>
                <a:tab pos="4870450" algn="l"/>
                <a:tab pos="5227955" algn="l"/>
                <a:tab pos="5469255" algn="l"/>
                <a:tab pos="5838825" algn="l"/>
              </a:tabLst>
            </a:pPr>
            <a:r>
              <a:rPr dirty="0"/>
              <a:t>How</a:t>
            </a:r>
            <a:r>
              <a:rPr dirty="0" spc="335"/>
              <a:t> </a:t>
            </a:r>
            <a:r>
              <a:rPr dirty="0"/>
              <a:t>many</a:t>
            </a:r>
            <a:r>
              <a:rPr dirty="0" spc="335"/>
              <a:t> </a:t>
            </a:r>
            <a:r>
              <a:rPr dirty="0"/>
              <a:t>electron</a:t>
            </a:r>
            <a:r>
              <a:rPr dirty="0" spc="335"/>
              <a:t> </a:t>
            </a:r>
            <a:r>
              <a:rPr dirty="0"/>
              <a:t>states</a:t>
            </a:r>
            <a:r>
              <a:rPr dirty="0" spc="335"/>
              <a:t> </a:t>
            </a:r>
            <a:r>
              <a:rPr dirty="0"/>
              <a:t>with</a:t>
            </a:r>
            <a:r>
              <a:rPr dirty="0" spc="330"/>
              <a:t> </a:t>
            </a:r>
            <a:r>
              <a:rPr dirty="0" spc="30">
                <a:latin typeface="Cambria"/>
                <a:cs typeface="Cambria"/>
              </a:rPr>
              <a:t>n</a:t>
            </a:r>
            <a:r>
              <a:rPr dirty="0">
                <a:latin typeface="Cambria"/>
                <a:cs typeface="Cambria"/>
              </a:rPr>
              <a:t>	</a:t>
            </a:r>
            <a:r>
              <a:rPr dirty="0" spc="335"/>
              <a:t>=</a:t>
            </a:r>
            <a:r>
              <a:rPr dirty="0"/>
              <a:t>	</a:t>
            </a:r>
            <a:r>
              <a:rPr dirty="0" spc="-25"/>
              <a:t>2,</a:t>
            </a:r>
            <a:r>
              <a:rPr dirty="0"/>
              <a:t>	</a:t>
            </a:r>
            <a:r>
              <a:rPr dirty="0">
                <a:latin typeface="Cambria"/>
                <a:cs typeface="Cambria"/>
              </a:rPr>
              <a:t>l	</a:t>
            </a:r>
            <a:r>
              <a:rPr dirty="0" spc="335"/>
              <a:t>=</a:t>
            </a:r>
            <a:r>
              <a:rPr dirty="0"/>
              <a:t>	1</a:t>
            </a:r>
            <a:r>
              <a:rPr dirty="0" spc="275"/>
              <a:t> </a:t>
            </a:r>
            <a:r>
              <a:rPr dirty="0"/>
              <a:t>are</a:t>
            </a:r>
            <a:r>
              <a:rPr dirty="0" spc="280"/>
              <a:t> </a:t>
            </a:r>
            <a:r>
              <a:rPr dirty="0"/>
              <a:t>possible</a:t>
            </a:r>
            <a:r>
              <a:rPr dirty="0" spc="275"/>
              <a:t> </a:t>
            </a:r>
            <a:r>
              <a:rPr dirty="0"/>
              <a:t>in</a:t>
            </a:r>
            <a:r>
              <a:rPr dirty="0" spc="275"/>
              <a:t> </a:t>
            </a:r>
            <a:r>
              <a:rPr dirty="0" spc="-50"/>
              <a:t>a </a:t>
            </a:r>
            <a:r>
              <a:rPr dirty="0"/>
              <a:t>hydrogen</a:t>
            </a:r>
            <a:r>
              <a:rPr dirty="0" spc="-55"/>
              <a:t> </a:t>
            </a:r>
            <a:r>
              <a:rPr dirty="0" spc="-10"/>
              <a:t>atom?</a:t>
            </a:r>
            <a:r>
              <a:rPr dirty="0"/>
              <a:t>	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42037"/>
            <a:ext cx="2690495" cy="25565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 spc="-50">
                <a:latin typeface="Times New Roman"/>
                <a:cs typeface="Times New Roman"/>
              </a:rPr>
              <a:t>2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50">
                <a:latin typeface="Times New Roman"/>
                <a:cs typeface="Times New Roman"/>
              </a:rPr>
              <a:t>3</a:t>
            </a:r>
            <a:endParaRPr sz="2450">
              <a:latin typeface="Times New Roman"/>
              <a:cs typeface="Times New Roman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50">
                <a:latin typeface="Times New Roman"/>
                <a:cs typeface="Times New Roman"/>
              </a:rPr>
              <a:t>6</a:t>
            </a:r>
            <a:endParaRPr sz="2450">
              <a:latin typeface="Times New Roman"/>
              <a:cs typeface="Times New Roman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50">
                <a:latin typeface="Times New Roman"/>
                <a:cs typeface="Times New Roman"/>
              </a:rPr>
              <a:t>8</a:t>
            </a:r>
            <a:endParaRPr sz="2450">
              <a:latin typeface="Times New Roman"/>
              <a:cs typeface="Times New Roman"/>
            </a:endParaRPr>
          </a:p>
          <a:p>
            <a:pPr marL="38671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None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above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54634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7.5.</a:t>
            </a:r>
            <a:r>
              <a:rPr dirty="0" sz="1200" spc="145">
                <a:latin typeface="Times New Roman"/>
                <a:cs typeface="Times New Roman"/>
              </a:rPr>
              <a:t>  </a:t>
            </a:r>
            <a:r>
              <a:rPr dirty="0" sz="1200" spc="-20">
                <a:latin typeface="Times New Roman"/>
                <a:cs typeface="Times New Roman"/>
              </a:rPr>
              <a:t>SPIN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2170430" algn="l"/>
                <a:tab pos="4500880" algn="l"/>
                <a:tab pos="4870450" algn="l"/>
                <a:tab pos="5227955" algn="l"/>
                <a:tab pos="5469255" algn="l"/>
                <a:tab pos="5838825" algn="l"/>
              </a:tabLst>
            </a:pPr>
            <a:r>
              <a:rPr dirty="0"/>
              <a:t>How</a:t>
            </a:r>
            <a:r>
              <a:rPr dirty="0" spc="335"/>
              <a:t> </a:t>
            </a:r>
            <a:r>
              <a:rPr dirty="0"/>
              <a:t>many</a:t>
            </a:r>
            <a:r>
              <a:rPr dirty="0" spc="335"/>
              <a:t> </a:t>
            </a:r>
            <a:r>
              <a:rPr dirty="0"/>
              <a:t>electron</a:t>
            </a:r>
            <a:r>
              <a:rPr dirty="0" spc="335"/>
              <a:t> </a:t>
            </a:r>
            <a:r>
              <a:rPr dirty="0"/>
              <a:t>states</a:t>
            </a:r>
            <a:r>
              <a:rPr dirty="0" spc="335"/>
              <a:t> </a:t>
            </a:r>
            <a:r>
              <a:rPr dirty="0"/>
              <a:t>with</a:t>
            </a:r>
            <a:r>
              <a:rPr dirty="0" spc="330"/>
              <a:t> </a:t>
            </a:r>
            <a:r>
              <a:rPr dirty="0" spc="30">
                <a:latin typeface="Cambria"/>
                <a:cs typeface="Cambria"/>
              </a:rPr>
              <a:t>n</a:t>
            </a:r>
            <a:r>
              <a:rPr dirty="0">
                <a:latin typeface="Cambria"/>
                <a:cs typeface="Cambria"/>
              </a:rPr>
              <a:t>	</a:t>
            </a:r>
            <a:r>
              <a:rPr dirty="0" spc="335"/>
              <a:t>=</a:t>
            </a:r>
            <a:r>
              <a:rPr dirty="0"/>
              <a:t>	</a:t>
            </a:r>
            <a:r>
              <a:rPr dirty="0" spc="-25"/>
              <a:t>2,</a:t>
            </a:r>
            <a:r>
              <a:rPr dirty="0"/>
              <a:t>	</a:t>
            </a:r>
            <a:r>
              <a:rPr dirty="0">
                <a:latin typeface="Cambria"/>
                <a:cs typeface="Cambria"/>
              </a:rPr>
              <a:t>l	</a:t>
            </a:r>
            <a:r>
              <a:rPr dirty="0" spc="335"/>
              <a:t>=</a:t>
            </a:r>
            <a:r>
              <a:rPr dirty="0"/>
              <a:t>	1</a:t>
            </a:r>
            <a:r>
              <a:rPr dirty="0" spc="275"/>
              <a:t> </a:t>
            </a:r>
            <a:r>
              <a:rPr dirty="0"/>
              <a:t>are</a:t>
            </a:r>
            <a:r>
              <a:rPr dirty="0" spc="280"/>
              <a:t> </a:t>
            </a:r>
            <a:r>
              <a:rPr dirty="0"/>
              <a:t>possible</a:t>
            </a:r>
            <a:r>
              <a:rPr dirty="0" spc="275"/>
              <a:t> </a:t>
            </a:r>
            <a:r>
              <a:rPr dirty="0"/>
              <a:t>in</a:t>
            </a:r>
            <a:r>
              <a:rPr dirty="0" spc="275"/>
              <a:t> </a:t>
            </a:r>
            <a:r>
              <a:rPr dirty="0" spc="-50"/>
              <a:t>a </a:t>
            </a:r>
            <a:r>
              <a:rPr dirty="0"/>
              <a:t>hydrogen</a:t>
            </a:r>
            <a:r>
              <a:rPr dirty="0" spc="-55"/>
              <a:t> </a:t>
            </a:r>
            <a:r>
              <a:rPr dirty="0" spc="-10"/>
              <a:t>atom?</a:t>
            </a:r>
            <a:r>
              <a:rPr dirty="0"/>
              <a:t>	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42037"/>
            <a:ext cx="2698115" cy="317627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 spc="-50">
                <a:latin typeface="Times New Roman"/>
                <a:cs typeface="Times New Roman"/>
              </a:rPr>
              <a:t>2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-50">
                <a:latin typeface="Times New Roman"/>
                <a:cs typeface="Times New Roman"/>
              </a:rPr>
              <a:t>3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-50">
                <a:latin typeface="Times New Roman"/>
                <a:cs typeface="Times New Roman"/>
              </a:rPr>
              <a:t>6</a:t>
            </a:r>
            <a:endParaRPr sz="2450">
              <a:latin typeface="Times New Roman"/>
              <a:cs typeface="Times New Roman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-50">
                <a:latin typeface="Times New Roman"/>
                <a:cs typeface="Times New Roman"/>
              </a:rPr>
              <a:t>8</a:t>
            </a:r>
            <a:endParaRPr sz="2450">
              <a:latin typeface="Times New Roman"/>
              <a:cs typeface="Times New Roman"/>
            </a:endParaRPr>
          </a:p>
          <a:p>
            <a:pPr marL="39433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None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above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6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20687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7.1.</a:t>
            </a:r>
            <a:r>
              <a:rPr dirty="0" sz="1200" spc="25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QUANTUM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NUMBERS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HYDROGEN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ATOM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For</a:t>
            </a:r>
            <a:r>
              <a:rPr dirty="0" spc="-40"/>
              <a:t> </a:t>
            </a:r>
            <a:r>
              <a:rPr dirty="0"/>
              <a:t>each</a:t>
            </a:r>
            <a:r>
              <a:rPr dirty="0" spc="-35"/>
              <a:t> </a:t>
            </a:r>
            <a:r>
              <a:rPr dirty="0" spc="-30"/>
              <a:t>of</a:t>
            </a:r>
            <a:r>
              <a:rPr dirty="0" spc="-35"/>
              <a:t> </a:t>
            </a:r>
            <a:r>
              <a:rPr dirty="0"/>
              <a:t>the</a:t>
            </a:r>
            <a:r>
              <a:rPr dirty="0" spc="-35"/>
              <a:t> </a:t>
            </a:r>
            <a:r>
              <a:rPr dirty="0" spc="-65"/>
              <a:t>following,</a:t>
            </a:r>
            <a:r>
              <a:rPr dirty="0" spc="-20"/>
              <a:t> </a:t>
            </a:r>
            <a:r>
              <a:rPr dirty="0"/>
              <a:t>say</a:t>
            </a:r>
            <a:r>
              <a:rPr dirty="0" spc="-35"/>
              <a:t> </a:t>
            </a:r>
            <a:r>
              <a:rPr dirty="0"/>
              <a:t>whether</a:t>
            </a:r>
            <a:r>
              <a:rPr dirty="0" spc="-35"/>
              <a:t> </a:t>
            </a:r>
            <a:r>
              <a:rPr dirty="0" spc="65"/>
              <a:t>it</a:t>
            </a:r>
            <a:r>
              <a:rPr dirty="0" spc="-35"/>
              <a:t> </a:t>
            </a:r>
            <a:r>
              <a:rPr dirty="0"/>
              <a:t>is</a:t>
            </a:r>
            <a:r>
              <a:rPr dirty="0" spc="-35"/>
              <a:t> </a:t>
            </a:r>
            <a:r>
              <a:rPr dirty="0" spc="-20"/>
              <a:t>possible</a:t>
            </a:r>
            <a:r>
              <a:rPr dirty="0" spc="-35"/>
              <a:t> </a:t>
            </a:r>
            <a:r>
              <a:rPr dirty="0"/>
              <a:t>for</a:t>
            </a:r>
            <a:r>
              <a:rPr dirty="0" spc="-30"/>
              <a:t> </a:t>
            </a:r>
            <a:r>
              <a:rPr dirty="0"/>
              <a:t>a</a:t>
            </a:r>
            <a:r>
              <a:rPr dirty="0" spc="-35"/>
              <a:t> </a:t>
            </a:r>
            <a:r>
              <a:rPr dirty="0" spc="-10"/>
              <a:t>hydrogen </a:t>
            </a:r>
            <a:r>
              <a:rPr dirty="0"/>
              <a:t>atom</a:t>
            </a:r>
            <a:r>
              <a:rPr dirty="0" spc="280"/>
              <a:t> </a:t>
            </a:r>
            <a:r>
              <a:rPr dirty="0" spc="-10"/>
              <a:t>eigenstate.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80491" y="2170390"/>
            <a:ext cx="130429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25"/>
              </a:spcBef>
            </a:pPr>
            <a:r>
              <a:rPr dirty="0" sz="2450">
                <a:latin typeface="Times New Roman"/>
                <a:cs typeface="Times New Roman"/>
              </a:rPr>
              <a:t>1.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110" i="1">
                <a:latin typeface="Times New Roman"/>
                <a:cs typeface="Times New Roman"/>
              </a:rPr>
              <a:t>|</a:t>
            </a:r>
            <a:r>
              <a:rPr dirty="0" sz="2450" spc="-1140">
                <a:latin typeface="Cambria"/>
                <a:cs typeface="Cambria"/>
              </a:rPr>
              <a:t>L</a:t>
            </a:r>
            <a:r>
              <a:rPr dirty="0" baseline="14739" sz="3675" spc="165">
                <a:latin typeface="Cambria"/>
                <a:cs typeface="Cambria"/>
              </a:rPr>
              <a:t>⃗</a:t>
            </a:r>
            <a:r>
              <a:rPr dirty="0" baseline="14739" sz="3675" spc="-300">
                <a:latin typeface="Cambria"/>
                <a:cs typeface="Cambria"/>
              </a:rPr>
              <a:t> </a:t>
            </a:r>
            <a:r>
              <a:rPr dirty="0" sz="2450" i="1">
                <a:latin typeface="Times New Roman"/>
                <a:cs typeface="Times New Roman"/>
              </a:rPr>
              <a:t>|</a:t>
            </a:r>
            <a:r>
              <a:rPr dirty="0" sz="2450" spc="50" i="1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450">
                <a:latin typeface="Lucida Sans Unicode"/>
                <a:cs typeface="Lucida Sans Unicode"/>
              </a:rPr>
              <a:t>ℏ</a:t>
            </a:r>
            <a:endParaRPr sz="2450">
              <a:latin typeface="Lucida Sans Unicode"/>
              <a:cs typeface="Lucida Sans Unicode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767791" y="2548145"/>
            <a:ext cx="1740535" cy="2872740"/>
          </a:xfrm>
          <a:prstGeom prst="rect">
            <a:avLst/>
          </a:prstGeom>
        </p:spPr>
        <p:txBody>
          <a:bodyPr wrap="square" lIns="0" tIns="207645" rIns="0" bIns="0" rtlCol="0" vert="horz">
            <a:spAutoFit/>
          </a:bodyPr>
          <a:lstStyle/>
          <a:p>
            <a:pPr marL="323850">
              <a:lnSpc>
                <a:spcPct val="100000"/>
              </a:lnSpc>
              <a:spcBef>
                <a:spcPts val="1635"/>
              </a:spcBef>
            </a:pPr>
            <a:r>
              <a:rPr dirty="0" sz="2450" spc="-65" b="1">
                <a:latin typeface="Georgia"/>
                <a:cs typeface="Georgia"/>
              </a:rPr>
              <a:t>Solution:</a:t>
            </a:r>
            <a:endParaRPr sz="2450">
              <a:latin typeface="Georgia"/>
              <a:cs typeface="Georgia"/>
            </a:endParaRPr>
          </a:p>
          <a:p>
            <a:pPr marL="334010" indent="-295910">
              <a:lnSpc>
                <a:spcPct val="100000"/>
              </a:lnSpc>
              <a:spcBef>
                <a:spcPts val="1545"/>
              </a:spcBef>
              <a:buFont typeface="Times New Roman"/>
              <a:buAutoNum type="arabicPeriod" startAt="2"/>
              <a:tabLst>
                <a:tab pos="334010" algn="l"/>
              </a:tabLst>
            </a:pPr>
            <a:r>
              <a:rPr dirty="0" sz="2450" spc="160">
                <a:latin typeface="Cambria"/>
                <a:cs typeface="Cambria"/>
              </a:rPr>
              <a:t>L</a:t>
            </a:r>
            <a:r>
              <a:rPr dirty="0" baseline="-9485" sz="3075" spc="240">
                <a:latin typeface="Cambria"/>
                <a:cs typeface="Cambria"/>
              </a:rPr>
              <a:t>z</a:t>
            </a:r>
            <a:r>
              <a:rPr dirty="0" baseline="-9485" sz="3075" spc="569">
                <a:latin typeface="Cambria"/>
                <a:cs typeface="Cambria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450">
                <a:latin typeface="Lucida Sans Unicode"/>
                <a:cs typeface="Lucida Sans Unicode"/>
              </a:rPr>
              <a:t>ℏ</a:t>
            </a:r>
            <a:endParaRPr sz="2450">
              <a:latin typeface="Lucida Sans Unicode"/>
              <a:cs typeface="Lucida Sans Unicode"/>
            </a:endParaRPr>
          </a:p>
          <a:p>
            <a:pPr marL="323850">
              <a:lnSpc>
                <a:spcPct val="100000"/>
              </a:lnSpc>
              <a:spcBef>
                <a:spcPts val="1540"/>
              </a:spcBef>
            </a:pPr>
            <a:r>
              <a:rPr dirty="0" sz="2450" spc="-65" b="1">
                <a:latin typeface="Georgia"/>
                <a:cs typeface="Georgia"/>
              </a:rPr>
              <a:t>Solution:</a:t>
            </a:r>
            <a:endParaRPr sz="2450">
              <a:latin typeface="Georgia"/>
              <a:cs typeface="Georgia"/>
            </a:endParaRPr>
          </a:p>
          <a:p>
            <a:pPr marL="334010" indent="-295910">
              <a:lnSpc>
                <a:spcPct val="100000"/>
              </a:lnSpc>
              <a:spcBef>
                <a:spcPts val="1545"/>
              </a:spcBef>
              <a:buFont typeface="Times New Roman"/>
              <a:buAutoNum type="arabicPeriod" startAt="3"/>
              <a:tabLst>
                <a:tab pos="334010" algn="l"/>
              </a:tabLst>
            </a:pPr>
            <a:r>
              <a:rPr dirty="0" sz="2450" spc="160">
                <a:latin typeface="Cambria"/>
                <a:cs typeface="Cambria"/>
              </a:rPr>
              <a:t>L</a:t>
            </a:r>
            <a:r>
              <a:rPr dirty="0" baseline="-9485" sz="3075" spc="240">
                <a:latin typeface="Cambria"/>
                <a:cs typeface="Cambria"/>
              </a:rPr>
              <a:t>z</a:t>
            </a:r>
            <a:r>
              <a:rPr dirty="0" baseline="-9485" sz="3075" spc="569">
                <a:latin typeface="Cambria"/>
                <a:cs typeface="Cambria"/>
              </a:rPr>
              <a:t> </a:t>
            </a:r>
            <a:r>
              <a:rPr dirty="0" sz="2450" spc="515">
                <a:latin typeface="Cambria"/>
                <a:cs typeface="Cambria"/>
              </a:rPr>
              <a:t>&gt;</a:t>
            </a:r>
            <a:r>
              <a:rPr dirty="0" sz="2450" spc="150">
                <a:latin typeface="Cambria"/>
                <a:cs typeface="Cambria"/>
              </a:rPr>
              <a:t> </a:t>
            </a:r>
            <a:r>
              <a:rPr dirty="0" sz="2450" spc="110" i="1">
                <a:latin typeface="Times New Roman"/>
                <a:cs typeface="Times New Roman"/>
              </a:rPr>
              <a:t>|</a:t>
            </a:r>
            <a:r>
              <a:rPr dirty="0" sz="2450" spc="-1140">
                <a:latin typeface="Cambria"/>
                <a:cs typeface="Cambria"/>
              </a:rPr>
              <a:t>L</a:t>
            </a:r>
            <a:r>
              <a:rPr dirty="0" baseline="14739" sz="3675" spc="165">
                <a:latin typeface="Cambria"/>
                <a:cs typeface="Cambria"/>
              </a:rPr>
              <a:t>⃗</a:t>
            </a:r>
            <a:r>
              <a:rPr dirty="0" baseline="14739" sz="3675" spc="-292">
                <a:latin typeface="Cambria"/>
                <a:cs typeface="Cambria"/>
              </a:rPr>
              <a:t> </a:t>
            </a:r>
            <a:r>
              <a:rPr dirty="0" sz="2450" spc="-50" i="1">
                <a:latin typeface="Times New Roman"/>
                <a:cs typeface="Times New Roman"/>
              </a:rPr>
              <a:t>|</a:t>
            </a:r>
            <a:endParaRPr sz="2450">
              <a:latin typeface="Times New Roman"/>
              <a:cs typeface="Times New Roman"/>
            </a:endParaRPr>
          </a:p>
          <a:p>
            <a:pPr marL="323850">
              <a:lnSpc>
                <a:spcPct val="100000"/>
              </a:lnSpc>
              <a:spcBef>
                <a:spcPts val="1545"/>
              </a:spcBef>
            </a:pPr>
            <a:r>
              <a:rPr dirty="0" sz="2450" spc="-65" b="1">
                <a:latin typeface="Georgia"/>
                <a:cs typeface="Georgia"/>
              </a:rPr>
              <a:t>Solution:</a:t>
            </a:r>
            <a:endParaRPr sz="2450">
              <a:latin typeface="Georgia"/>
              <a:cs typeface="Georgia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2688374" y="2739756"/>
            <a:ext cx="1332865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-30">
                <a:latin typeface="Times New Roman"/>
                <a:cs typeface="Times New Roman"/>
              </a:rPr>
              <a:t>impossible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2688374" y="3878489"/>
            <a:ext cx="1010919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-35">
                <a:latin typeface="Times New Roman"/>
                <a:cs typeface="Times New Roman"/>
              </a:rPr>
              <a:t>possible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2688374" y="5017210"/>
            <a:ext cx="1332865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-30">
                <a:latin typeface="Times New Roman"/>
                <a:cs typeface="Times New Roman"/>
              </a:rPr>
              <a:t>impossible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509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8252714" y="878291"/>
            <a:ext cx="72136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7.5.</a:t>
            </a:r>
            <a:r>
              <a:rPr dirty="0" sz="1200" spc="155">
                <a:latin typeface="Times New Roman"/>
                <a:cs typeface="Times New Roman"/>
              </a:rPr>
              <a:t>  </a:t>
            </a:r>
            <a:r>
              <a:rPr dirty="0" sz="1200" spc="-20">
                <a:latin typeface="Times New Roman"/>
                <a:cs typeface="Times New Roman"/>
              </a:rPr>
              <a:t>SPIN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299529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Spin</a:t>
            </a:r>
            <a:r>
              <a:rPr dirty="0" spc="-60"/>
              <a:t> </a:t>
            </a:r>
            <a:r>
              <a:rPr dirty="0" spc="-50"/>
              <a:t>is.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60"/>
              <a:t> </a:t>
            </a:r>
            <a:r>
              <a:rPr dirty="0" spc="-10"/>
              <a:t>one.)</a:t>
            </a:r>
          </a:p>
        </p:txBody>
      </p:sp>
      <p:sp>
        <p:nvSpPr>
          <p:cNvPr id="6" name="object 6" descr=""/>
          <p:cNvSpPr txBox="1"/>
          <p:nvPr/>
        </p:nvSpPr>
        <p:spPr>
          <a:xfrm>
            <a:off x="719315" y="1679681"/>
            <a:ext cx="8255000" cy="1923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quantum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mechanical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version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angular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momentum.</a:t>
            </a:r>
            <a:endParaRPr sz="2450">
              <a:latin typeface="Times New Roman"/>
              <a:cs typeface="Times New Roman"/>
            </a:endParaRPr>
          </a:p>
          <a:p>
            <a:pPr marL="382270" marR="5080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Times New Roman"/>
                <a:cs typeface="Times New Roman"/>
              </a:rPr>
              <a:t>One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properties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specified—</a:t>
            </a:r>
            <a:r>
              <a:rPr dirty="0" sz="2450" spc="-40">
                <a:latin typeface="Times New Roman"/>
                <a:cs typeface="Times New Roman"/>
              </a:rPr>
              <a:t>sometimes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exactly,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but </a:t>
            </a:r>
            <a:r>
              <a:rPr dirty="0" sz="2450" spc="6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usually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probabilistically—</a:t>
            </a:r>
            <a:r>
              <a:rPr dirty="0" sz="2450">
                <a:latin typeface="Times New Roman"/>
                <a:cs typeface="Times New Roman"/>
              </a:rPr>
              <a:t>by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particle’s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wavefunction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Cambria"/>
                <a:cs typeface="Cambria"/>
              </a:rPr>
              <a:t>ψ</a:t>
            </a:r>
            <a:r>
              <a:rPr dirty="0" sz="2450" spc="-2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38227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270" algn="l"/>
              </a:tabLst>
            </a:pP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property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not</a:t>
            </a:r>
            <a:r>
              <a:rPr dirty="0" sz="2450" spc="60" b="0" i="1">
                <a:latin typeface="Bookman Old Style"/>
                <a:cs typeface="Bookman Old Style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specified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by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particle’s</a:t>
            </a:r>
            <a:r>
              <a:rPr dirty="0" sz="2450" spc="-35">
                <a:latin typeface="Times New Roman"/>
                <a:cs typeface="Times New Roman"/>
              </a:rPr>
              <a:t> wavefunction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Cambria"/>
                <a:cs typeface="Cambria"/>
              </a:rPr>
              <a:t>ψ</a:t>
            </a:r>
            <a:r>
              <a:rPr dirty="0" sz="2450" spc="-2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509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8252714" y="878291"/>
            <a:ext cx="72136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7.5.</a:t>
            </a:r>
            <a:r>
              <a:rPr dirty="0" sz="1200" spc="155">
                <a:latin typeface="Times New Roman"/>
                <a:cs typeface="Times New Roman"/>
              </a:rPr>
              <a:t>  </a:t>
            </a:r>
            <a:r>
              <a:rPr dirty="0" sz="1200" spc="-20">
                <a:latin typeface="Times New Roman"/>
                <a:cs typeface="Times New Roman"/>
              </a:rPr>
              <a:t>SPIN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299529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Spin</a:t>
            </a:r>
            <a:r>
              <a:rPr dirty="0" spc="-60"/>
              <a:t> </a:t>
            </a:r>
            <a:r>
              <a:rPr dirty="0" spc="-50"/>
              <a:t>is.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60"/>
              <a:t> </a:t>
            </a:r>
            <a:r>
              <a:rPr dirty="0" spc="-10"/>
              <a:t>one.)</a:t>
            </a:r>
          </a:p>
        </p:txBody>
      </p:sp>
      <p:sp>
        <p:nvSpPr>
          <p:cNvPr id="6" name="object 6" descr=""/>
          <p:cNvSpPr txBox="1"/>
          <p:nvPr/>
        </p:nvSpPr>
        <p:spPr>
          <a:xfrm>
            <a:off x="707758" y="1679681"/>
            <a:ext cx="8266430" cy="25438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quantum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mechanical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version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angular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momentum.</a:t>
            </a:r>
            <a:endParaRPr sz="2450">
              <a:latin typeface="Times New Roman"/>
              <a:cs typeface="Times New Roman"/>
            </a:endParaRPr>
          </a:p>
          <a:p>
            <a:pPr marL="393700" marR="5080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One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properties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specified—</a:t>
            </a:r>
            <a:r>
              <a:rPr dirty="0" sz="2450" spc="-40">
                <a:latin typeface="Times New Roman"/>
                <a:cs typeface="Times New Roman"/>
              </a:rPr>
              <a:t>sometimes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exactly,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but </a:t>
            </a:r>
            <a:r>
              <a:rPr dirty="0" sz="2450" spc="6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usually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probabilistically—</a:t>
            </a:r>
            <a:r>
              <a:rPr dirty="0" sz="2450">
                <a:latin typeface="Times New Roman"/>
                <a:cs typeface="Times New Roman"/>
              </a:rPr>
              <a:t>by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particle’s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wavefunction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Cambria"/>
                <a:cs typeface="Cambria"/>
              </a:rPr>
              <a:t>ψ</a:t>
            </a:r>
            <a:r>
              <a:rPr dirty="0" sz="2450" spc="-2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property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not</a:t>
            </a:r>
            <a:r>
              <a:rPr dirty="0" sz="2450" spc="60" b="0" i="1">
                <a:latin typeface="Bookman Old Style"/>
                <a:cs typeface="Bookman Old Style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specified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by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particle’s</a:t>
            </a:r>
            <a:r>
              <a:rPr dirty="0" sz="2450" spc="-35">
                <a:latin typeface="Times New Roman"/>
                <a:cs typeface="Times New Roman"/>
              </a:rPr>
              <a:t> wavefunction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Cambria"/>
                <a:cs typeface="Cambria"/>
              </a:rPr>
              <a:t>ψ</a:t>
            </a:r>
            <a:r>
              <a:rPr dirty="0" sz="2450" spc="-2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C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6477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462145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7.6.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SPIN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PROBLEM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MEASUREMENT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572770" algn="l"/>
              </a:tabLst>
            </a:pPr>
            <a:r>
              <a:rPr dirty="0" sz="1700" spc="-25" b="1">
                <a:latin typeface="Georgia"/>
                <a:cs typeface="Georgia"/>
              </a:rPr>
              <a:t>7.6</a:t>
            </a:r>
            <a:r>
              <a:rPr dirty="0" sz="1700" b="1">
                <a:latin typeface="Georgia"/>
                <a:cs typeface="Georgia"/>
              </a:rPr>
              <a:t>	</a:t>
            </a:r>
            <a:r>
              <a:rPr dirty="0" sz="1700" spc="-10" b="1">
                <a:latin typeface="Georgia"/>
                <a:cs typeface="Georgia"/>
              </a:rPr>
              <a:t>Spin</a:t>
            </a:r>
            <a:r>
              <a:rPr dirty="0" sz="1700" spc="35" b="1">
                <a:latin typeface="Georgia"/>
                <a:cs typeface="Georgia"/>
              </a:rPr>
              <a:t> </a:t>
            </a:r>
            <a:r>
              <a:rPr dirty="0" sz="1700" spc="-10" b="1">
                <a:latin typeface="Georgia"/>
                <a:cs typeface="Georgia"/>
              </a:rPr>
              <a:t>and</a:t>
            </a:r>
            <a:r>
              <a:rPr dirty="0" sz="1700" spc="35" b="1">
                <a:latin typeface="Georgia"/>
                <a:cs typeface="Georgia"/>
              </a:rPr>
              <a:t> </a:t>
            </a:r>
            <a:r>
              <a:rPr dirty="0" sz="1700" b="1">
                <a:latin typeface="Georgia"/>
                <a:cs typeface="Georgia"/>
              </a:rPr>
              <a:t>the</a:t>
            </a:r>
            <a:r>
              <a:rPr dirty="0" sz="1700" spc="35" b="1">
                <a:latin typeface="Georgia"/>
                <a:cs typeface="Georgia"/>
              </a:rPr>
              <a:t> </a:t>
            </a:r>
            <a:r>
              <a:rPr dirty="0" sz="1700" spc="-30" b="1">
                <a:latin typeface="Georgia"/>
                <a:cs typeface="Georgia"/>
              </a:rPr>
              <a:t>Problem</a:t>
            </a:r>
            <a:r>
              <a:rPr dirty="0" sz="1700" spc="35" b="1">
                <a:latin typeface="Georgia"/>
                <a:cs typeface="Georgia"/>
              </a:rPr>
              <a:t> </a:t>
            </a:r>
            <a:r>
              <a:rPr dirty="0" sz="1700" b="1">
                <a:latin typeface="Georgia"/>
                <a:cs typeface="Georgia"/>
              </a:rPr>
              <a:t>of</a:t>
            </a:r>
            <a:r>
              <a:rPr dirty="0" sz="1700" spc="40" b="1">
                <a:latin typeface="Georgia"/>
                <a:cs typeface="Georgia"/>
              </a:rPr>
              <a:t> </a:t>
            </a:r>
            <a:r>
              <a:rPr dirty="0" sz="1700" spc="-10" b="1">
                <a:latin typeface="Georgia"/>
                <a:cs typeface="Georgia"/>
              </a:rPr>
              <a:t>Measurement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6151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7.6.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SPIN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PROBLEM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MEASUREMENT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905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</a:t>
            </a:r>
            <a:r>
              <a:rPr dirty="0" spc="540"/>
              <a:t> </a:t>
            </a:r>
            <a:r>
              <a:rPr dirty="0"/>
              <a:t>stream</a:t>
            </a:r>
            <a:r>
              <a:rPr dirty="0" spc="545"/>
              <a:t> </a:t>
            </a:r>
            <a:r>
              <a:rPr dirty="0"/>
              <a:t>of</a:t>
            </a:r>
            <a:r>
              <a:rPr dirty="0" spc="545"/>
              <a:t> </a:t>
            </a:r>
            <a:r>
              <a:rPr dirty="0"/>
              <a:t>silver</a:t>
            </a:r>
            <a:r>
              <a:rPr dirty="0" spc="545"/>
              <a:t> </a:t>
            </a:r>
            <a:r>
              <a:rPr dirty="0"/>
              <a:t>atoms</a:t>
            </a:r>
            <a:r>
              <a:rPr dirty="0" spc="550"/>
              <a:t> </a:t>
            </a:r>
            <a:r>
              <a:rPr dirty="0"/>
              <a:t>passes</a:t>
            </a:r>
            <a:r>
              <a:rPr dirty="0" spc="555"/>
              <a:t> </a:t>
            </a:r>
            <a:r>
              <a:rPr dirty="0"/>
              <a:t>through</a:t>
            </a:r>
            <a:r>
              <a:rPr dirty="0" spc="550"/>
              <a:t> </a:t>
            </a:r>
            <a:r>
              <a:rPr dirty="0"/>
              <a:t>an</a:t>
            </a:r>
            <a:r>
              <a:rPr dirty="0" spc="545"/>
              <a:t> </a:t>
            </a:r>
            <a:r>
              <a:rPr dirty="0" spc="75">
                <a:latin typeface="Cambria"/>
                <a:cs typeface="Cambria"/>
              </a:rPr>
              <a:t>x</a:t>
            </a:r>
            <a:r>
              <a:rPr dirty="0" spc="75"/>
              <a:t>-</a:t>
            </a:r>
            <a:r>
              <a:rPr dirty="0"/>
              <a:t>oriented</a:t>
            </a:r>
            <a:r>
              <a:rPr dirty="0" spc="550"/>
              <a:t> </a:t>
            </a:r>
            <a:r>
              <a:rPr dirty="0" spc="-10"/>
              <a:t>Stern- </a:t>
            </a:r>
            <a:r>
              <a:rPr dirty="0"/>
              <a:t>Gerlach</a:t>
            </a:r>
            <a:r>
              <a:rPr dirty="0" spc="500"/>
              <a:t> </a:t>
            </a:r>
            <a:r>
              <a:rPr dirty="0"/>
              <a:t>apparatus.</a:t>
            </a:r>
            <a:r>
              <a:rPr dirty="0" spc="455"/>
              <a:t>  </a:t>
            </a:r>
            <a:r>
              <a:rPr dirty="0"/>
              <a:t>The</a:t>
            </a:r>
            <a:r>
              <a:rPr dirty="0" spc="505"/>
              <a:t> </a:t>
            </a:r>
            <a:r>
              <a:rPr dirty="0"/>
              <a:t>ones</a:t>
            </a:r>
            <a:r>
              <a:rPr dirty="0" spc="505"/>
              <a:t> </a:t>
            </a:r>
            <a:r>
              <a:rPr dirty="0" spc="114"/>
              <a:t>that</a:t>
            </a:r>
            <a:r>
              <a:rPr dirty="0" spc="509"/>
              <a:t> </a:t>
            </a:r>
            <a:r>
              <a:rPr dirty="0"/>
              <a:t>come</a:t>
            </a:r>
            <a:r>
              <a:rPr dirty="0" spc="505"/>
              <a:t> </a:t>
            </a:r>
            <a:r>
              <a:rPr dirty="0"/>
              <a:t>out</a:t>
            </a:r>
            <a:r>
              <a:rPr dirty="0" spc="520"/>
              <a:t> </a:t>
            </a:r>
            <a:r>
              <a:rPr dirty="0" i="1">
                <a:latin typeface="Times New Roman"/>
                <a:cs typeface="Times New Roman"/>
              </a:rPr>
              <a:t>→</a:t>
            </a:r>
            <a:r>
              <a:rPr dirty="0" spc="509" i="1">
                <a:latin typeface="Times New Roman"/>
                <a:cs typeface="Times New Roman"/>
              </a:rPr>
              <a:t> </a:t>
            </a:r>
            <a:r>
              <a:rPr dirty="0"/>
              <a:t>are</a:t>
            </a:r>
            <a:r>
              <a:rPr dirty="0" spc="509"/>
              <a:t> </a:t>
            </a:r>
            <a:r>
              <a:rPr dirty="0" spc="-10"/>
              <a:t>discarded </a:t>
            </a:r>
            <a:r>
              <a:rPr dirty="0"/>
              <a:t>and</a:t>
            </a:r>
            <a:r>
              <a:rPr dirty="0" spc="310"/>
              <a:t> </a:t>
            </a:r>
            <a:r>
              <a:rPr dirty="0"/>
              <a:t>the</a:t>
            </a:r>
            <a:r>
              <a:rPr dirty="0" spc="320"/>
              <a:t> </a:t>
            </a:r>
            <a:r>
              <a:rPr dirty="0"/>
              <a:t>ones</a:t>
            </a:r>
            <a:r>
              <a:rPr dirty="0" spc="315"/>
              <a:t> </a:t>
            </a:r>
            <a:r>
              <a:rPr dirty="0" spc="114"/>
              <a:t>that</a:t>
            </a:r>
            <a:r>
              <a:rPr dirty="0" spc="320"/>
              <a:t> </a:t>
            </a:r>
            <a:r>
              <a:rPr dirty="0"/>
              <a:t>come</a:t>
            </a:r>
            <a:r>
              <a:rPr dirty="0" spc="320"/>
              <a:t> </a:t>
            </a:r>
            <a:r>
              <a:rPr dirty="0"/>
              <a:t>out</a:t>
            </a:r>
            <a:r>
              <a:rPr dirty="0" spc="325"/>
              <a:t> </a:t>
            </a:r>
            <a:r>
              <a:rPr dirty="0" i="1">
                <a:latin typeface="Times New Roman"/>
                <a:cs typeface="Times New Roman"/>
              </a:rPr>
              <a:t>←</a:t>
            </a:r>
            <a:r>
              <a:rPr dirty="0" spc="315" i="1">
                <a:latin typeface="Times New Roman"/>
                <a:cs typeface="Times New Roman"/>
              </a:rPr>
              <a:t> </a:t>
            </a:r>
            <a:r>
              <a:rPr dirty="0"/>
              <a:t>are</a:t>
            </a:r>
            <a:r>
              <a:rPr dirty="0" spc="320"/>
              <a:t> </a:t>
            </a:r>
            <a:r>
              <a:rPr dirty="0"/>
              <a:t>passed</a:t>
            </a:r>
            <a:r>
              <a:rPr dirty="0" spc="320"/>
              <a:t> </a:t>
            </a:r>
            <a:r>
              <a:rPr dirty="0"/>
              <a:t>through</a:t>
            </a:r>
            <a:r>
              <a:rPr dirty="0" spc="320"/>
              <a:t> </a:t>
            </a:r>
            <a:r>
              <a:rPr dirty="0"/>
              <a:t>a</a:t>
            </a:r>
            <a:r>
              <a:rPr dirty="0" spc="310"/>
              <a:t> </a:t>
            </a:r>
            <a:r>
              <a:rPr dirty="0" spc="-10">
                <a:latin typeface="Cambria"/>
                <a:cs typeface="Cambria"/>
              </a:rPr>
              <a:t>y</a:t>
            </a:r>
            <a:r>
              <a:rPr dirty="0" spc="-10"/>
              <a:t>-oriented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347530"/>
            <a:ext cx="8259445" cy="288353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15875" marR="5080">
              <a:lnSpc>
                <a:spcPct val="101699"/>
              </a:lnSpc>
              <a:spcBef>
                <a:spcPts val="75"/>
              </a:spcBef>
            </a:pPr>
            <a:r>
              <a:rPr dirty="0" sz="2450">
                <a:latin typeface="Times New Roman"/>
                <a:cs typeface="Times New Roman"/>
              </a:rPr>
              <a:t>apparatus.</a:t>
            </a:r>
            <a:r>
              <a:rPr dirty="0" sz="2450" spc="375">
                <a:latin typeface="Times New Roman"/>
                <a:cs typeface="Times New Roman"/>
              </a:rPr>
              <a:t> </a:t>
            </a:r>
            <a:r>
              <a:rPr dirty="0" sz="2450" spc="75">
                <a:latin typeface="Times New Roman"/>
                <a:cs typeface="Times New Roman"/>
              </a:rPr>
              <a:t>What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fraction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will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come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out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positive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Cambria"/>
                <a:cs typeface="Cambria"/>
              </a:rPr>
              <a:t>y</a:t>
            </a:r>
            <a:r>
              <a:rPr dirty="0" sz="2450" spc="225">
                <a:latin typeface="Cambria"/>
                <a:cs typeface="Cambria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direc- tion?</a:t>
            </a:r>
            <a:endParaRPr sz="2450">
              <a:latin typeface="Times New Roman"/>
              <a:cs typeface="Times New Roman"/>
            </a:endParaRPr>
          </a:p>
          <a:p>
            <a:pPr marL="16510">
              <a:lnSpc>
                <a:spcPct val="100000"/>
              </a:lnSpc>
              <a:spcBef>
                <a:spcPts val="1645"/>
              </a:spcBef>
            </a:pPr>
            <a:r>
              <a:rPr dirty="0" sz="2450">
                <a:latin typeface="Times New Roman"/>
                <a:cs typeface="Times New Roman"/>
              </a:rPr>
              <a:t>A.</a:t>
            </a:r>
            <a:r>
              <a:rPr dirty="0" sz="2450" spc="-10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0</a:t>
            </a:r>
            <a:endParaRPr sz="2450">
              <a:latin typeface="Times New Roman"/>
              <a:cs typeface="Times New Roman"/>
            </a:endParaRPr>
          </a:p>
          <a:p>
            <a:pPr marL="24765" marR="7420609" indent="3810">
              <a:lnSpc>
                <a:spcPct val="135500"/>
              </a:lnSpc>
            </a:pPr>
            <a:r>
              <a:rPr dirty="0" sz="2450">
                <a:latin typeface="Times New Roman"/>
                <a:cs typeface="Times New Roman"/>
              </a:rPr>
              <a:t>B.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60">
                <a:latin typeface="Times New Roman"/>
                <a:cs typeface="Times New Roman"/>
              </a:rPr>
              <a:t>1</a:t>
            </a:r>
            <a:r>
              <a:rPr dirty="0" sz="2450" spc="-60">
                <a:latin typeface="Cambria"/>
                <a:cs typeface="Cambria"/>
              </a:rPr>
              <a:t>/</a:t>
            </a:r>
            <a:r>
              <a:rPr dirty="0" sz="2450" spc="-60">
                <a:latin typeface="Times New Roman"/>
                <a:cs typeface="Times New Roman"/>
              </a:rPr>
              <a:t>2 </a:t>
            </a:r>
            <a:r>
              <a:rPr dirty="0" sz="2450">
                <a:latin typeface="Times New Roman"/>
                <a:cs typeface="Times New Roman"/>
              </a:rPr>
              <a:t>C.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1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D.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There’s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enough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information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know.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6151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7.6.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SPIN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PROBLEM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MEASUREMENT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905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</a:t>
            </a:r>
            <a:r>
              <a:rPr dirty="0" spc="540"/>
              <a:t> </a:t>
            </a:r>
            <a:r>
              <a:rPr dirty="0"/>
              <a:t>stream</a:t>
            </a:r>
            <a:r>
              <a:rPr dirty="0" spc="545"/>
              <a:t> </a:t>
            </a:r>
            <a:r>
              <a:rPr dirty="0"/>
              <a:t>of</a:t>
            </a:r>
            <a:r>
              <a:rPr dirty="0" spc="545"/>
              <a:t> </a:t>
            </a:r>
            <a:r>
              <a:rPr dirty="0"/>
              <a:t>silver</a:t>
            </a:r>
            <a:r>
              <a:rPr dirty="0" spc="545"/>
              <a:t> </a:t>
            </a:r>
            <a:r>
              <a:rPr dirty="0"/>
              <a:t>atoms</a:t>
            </a:r>
            <a:r>
              <a:rPr dirty="0" spc="550"/>
              <a:t> </a:t>
            </a:r>
            <a:r>
              <a:rPr dirty="0"/>
              <a:t>passes</a:t>
            </a:r>
            <a:r>
              <a:rPr dirty="0" spc="555"/>
              <a:t> </a:t>
            </a:r>
            <a:r>
              <a:rPr dirty="0"/>
              <a:t>through</a:t>
            </a:r>
            <a:r>
              <a:rPr dirty="0" spc="550"/>
              <a:t> </a:t>
            </a:r>
            <a:r>
              <a:rPr dirty="0"/>
              <a:t>an</a:t>
            </a:r>
            <a:r>
              <a:rPr dirty="0" spc="545"/>
              <a:t> </a:t>
            </a:r>
            <a:r>
              <a:rPr dirty="0" spc="75">
                <a:latin typeface="Cambria"/>
                <a:cs typeface="Cambria"/>
              </a:rPr>
              <a:t>x</a:t>
            </a:r>
            <a:r>
              <a:rPr dirty="0" spc="75"/>
              <a:t>-</a:t>
            </a:r>
            <a:r>
              <a:rPr dirty="0"/>
              <a:t>oriented</a:t>
            </a:r>
            <a:r>
              <a:rPr dirty="0" spc="550"/>
              <a:t> </a:t>
            </a:r>
            <a:r>
              <a:rPr dirty="0" spc="-10"/>
              <a:t>Stern- </a:t>
            </a:r>
            <a:r>
              <a:rPr dirty="0"/>
              <a:t>Gerlach</a:t>
            </a:r>
            <a:r>
              <a:rPr dirty="0" spc="500"/>
              <a:t> </a:t>
            </a:r>
            <a:r>
              <a:rPr dirty="0"/>
              <a:t>apparatus.</a:t>
            </a:r>
            <a:r>
              <a:rPr dirty="0" spc="455"/>
              <a:t>  </a:t>
            </a:r>
            <a:r>
              <a:rPr dirty="0"/>
              <a:t>The</a:t>
            </a:r>
            <a:r>
              <a:rPr dirty="0" spc="505"/>
              <a:t> </a:t>
            </a:r>
            <a:r>
              <a:rPr dirty="0"/>
              <a:t>ones</a:t>
            </a:r>
            <a:r>
              <a:rPr dirty="0" spc="505"/>
              <a:t> </a:t>
            </a:r>
            <a:r>
              <a:rPr dirty="0" spc="114"/>
              <a:t>that</a:t>
            </a:r>
            <a:r>
              <a:rPr dirty="0" spc="509"/>
              <a:t> </a:t>
            </a:r>
            <a:r>
              <a:rPr dirty="0"/>
              <a:t>come</a:t>
            </a:r>
            <a:r>
              <a:rPr dirty="0" spc="505"/>
              <a:t> </a:t>
            </a:r>
            <a:r>
              <a:rPr dirty="0"/>
              <a:t>out</a:t>
            </a:r>
            <a:r>
              <a:rPr dirty="0" spc="520"/>
              <a:t> </a:t>
            </a:r>
            <a:r>
              <a:rPr dirty="0" i="1">
                <a:latin typeface="Times New Roman"/>
                <a:cs typeface="Times New Roman"/>
              </a:rPr>
              <a:t>→</a:t>
            </a:r>
            <a:r>
              <a:rPr dirty="0" spc="509" i="1">
                <a:latin typeface="Times New Roman"/>
                <a:cs typeface="Times New Roman"/>
              </a:rPr>
              <a:t> </a:t>
            </a:r>
            <a:r>
              <a:rPr dirty="0"/>
              <a:t>are</a:t>
            </a:r>
            <a:r>
              <a:rPr dirty="0" spc="509"/>
              <a:t> </a:t>
            </a:r>
            <a:r>
              <a:rPr dirty="0" spc="-10"/>
              <a:t>discarded </a:t>
            </a:r>
            <a:r>
              <a:rPr dirty="0"/>
              <a:t>and</a:t>
            </a:r>
            <a:r>
              <a:rPr dirty="0" spc="310"/>
              <a:t> </a:t>
            </a:r>
            <a:r>
              <a:rPr dirty="0"/>
              <a:t>the</a:t>
            </a:r>
            <a:r>
              <a:rPr dirty="0" spc="320"/>
              <a:t> </a:t>
            </a:r>
            <a:r>
              <a:rPr dirty="0"/>
              <a:t>ones</a:t>
            </a:r>
            <a:r>
              <a:rPr dirty="0" spc="315"/>
              <a:t> </a:t>
            </a:r>
            <a:r>
              <a:rPr dirty="0" spc="114"/>
              <a:t>that</a:t>
            </a:r>
            <a:r>
              <a:rPr dirty="0" spc="320"/>
              <a:t> </a:t>
            </a:r>
            <a:r>
              <a:rPr dirty="0"/>
              <a:t>come</a:t>
            </a:r>
            <a:r>
              <a:rPr dirty="0" spc="320"/>
              <a:t> </a:t>
            </a:r>
            <a:r>
              <a:rPr dirty="0"/>
              <a:t>out</a:t>
            </a:r>
            <a:r>
              <a:rPr dirty="0" spc="325"/>
              <a:t> </a:t>
            </a:r>
            <a:r>
              <a:rPr dirty="0" i="1">
                <a:latin typeface="Times New Roman"/>
                <a:cs typeface="Times New Roman"/>
              </a:rPr>
              <a:t>←</a:t>
            </a:r>
            <a:r>
              <a:rPr dirty="0" spc="315" i="1">
                <a:latin typeface="Times New Roman"/>
                <a:cs typeface="Times New Roman"/>
              </a:rPr>
              <a:t> </a:t>
            </a:r>
            <a:r>
              <a:rPr dirty="0"/>
              <a:t>are</a:t>
            </a:r>
            <a:r>
              <a:rPr dirty="0" spc="320"/>
              <a:t> </a:t>
            </a:r>
            <a:r>
              <a:rPr dirty="0"/>
              <a:t>passed</a:t>
            </a:r>
            <a:r>
              <a:rPr dirty="0" spc="320"/>
              <a:t> </a:t>
            </a:r>
            <a:r>
              <a:rPr dirty="0"/>
              <a:t>through</a:t>
            </a:r>
            <a:r>
              <a:rPr dirty="0" spc="320"/>
              <a:t> </a:t>
            </a:r>
            <a:r>
              <a:rPr dirty="0"/>
              <a:t>a</a:t>
            </a:r>
            <a:r>
              <a:rPr dirty="0" spc="310"/>
              <a:t> </a:t>
            </a:r>
            <a:r>
              <a:rPr dirty="0" spc="-10">
                <a:latin typeface="Cambria"/>
                <a:cs typeface="Cambria"/>
              </a:rPr>
              <a:t>y</a:t>
            </a:r>
            <a:r>
              <a:rPr dirty="0" spc="-10"/>
              <a:t>-oriented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45" y="2347530"/>
            <a:ext cx="8267065" cy="350329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23495" marR="5080">
              <a:lnSpc>
                <a:spcPct val="101699"/>
              </a:lnSpc>
              <a:spcBef>
                <a:spcPts val="75"/>
              </a:spcBef>
            </a:pPr>
            <a:r>
              <a:rPr dirty="0" sz="2450">
                <a:latin typeface="Times New Roman"/>
                <a:cs typeface="Times New Roman"/>
              </a:rPr>
              <a:t>apparatus.</a:t>
            </a:r>
            <a:r>
              <a:rPr dirty="0" sz="2450" spc="375">
                <a:latin typeface="Times New Roman"/>
                <a:cs typeface="Times New Roman"/>
              </a:rPr>
              <a:t> </a:t>
            </a:r>
            <a:r>
              <a:rPr dirty="0" sz="2450" spc="75">
                <a:latin typeface="Times New Roman"/>
                <a:cs typeface="Times New Roman"/>
              </a:rPr>
              <a:t>What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fraction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will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come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out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positive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Cambria"/>
                <a:cs typeface="Cambria"/>
              </a:rPr>
              <a:t>y</a:t>
            </a:r>
            <a:r>
              <a:rPr dirty="0" sz="2450" spc="225">
                <a:latin typeface="Cambria"/>
                <a:cs typeface="Cambria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direc- tion?</a:t>
            </a:r>
            <a:endParaRPr sz="2450">
              <a:latin typeface="Times New Roman"/>
              <a:cs typeface="Times New Roman"/>
            </a:endParaRPr>
          </a:p>
          <a:p>
            <a:pPr marL="24130">
              <a:lnSpc>
                <a:spcPct val="100000"/>
              </a:lnSpc>
              <a:spcBef>
                <a:spcPts val="1645"/>
              </a:spcBef>
            </a:pPr>
            <a:r>
              <a:rPr dirty="0" sz="2450">
                <a:latin typeface="Times New Roman"/>
                <a:cs typeface="Times New Roman"/>
              </a:rPr>
              <a:t>A.</a:t>
            </a:r>
            <a:r>
              <a:rPr dirty="0" sz="2450" spc="-10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0</a:t>
            </a:r>
            <a:endParaRPr sz="2450">
              <a:latin typeface="Times New Roman"/>
              <a:cs typeface="Times New Roman"/>
            </a:endParaRPr>
          </a:p>
          <a:p>
            <a:pPr marL="31750" marR="7420609" indent="3810">
              <a:lnSpc>
                <a:spcPct val="135500"/>
              </a:lnSpc>
            </a:pPr>
            <a:r>
              <a:rPr dirty="0" sz="2450">
                <a:latin typeface="Times New Roman"/>
                <a:cs typeface="Times New Roman"/>
              </a:rPr>
              <a:t>B.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65">
                <a:latin typeface="Times New Roman"/>
                <a:cs typeface="Times New Roman"/>
              </a:rPr>
              <a:t>1</a:t>
            </a:r>
            <a:r>
              <a:rPr dirty="0" sz="2450" spc="-65">
                <a:latin typeface="Cambria"/>
                <a:cs typeface="Cambria"/>
              </a:rPr>
              <a:t>/</a:t>
            </a:r>
            <a:r>
              <a:rPr dirty="0" sz="2450" spc="-65">
                <a:latin typeface="Times New Roman"/>
                <a:cs typeface="Times New Roman"/>
              </a:rPr>
              <a:t>2 </a:t>
            </a:r>
            <a:r>
              <a:rPr dirty="0" sz="2450">
                <a:latin typeface="Times New Roman"/>
                <a:cs typeface="Times New Roman"/>
              </a:rPr>
              <a:t>C.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1</a:t>
            </a:r>
            <a:endParaRPr sz="2450">
              <a:latin typeface="Times New Roman"/>
              <a:cs typeface="Times New Roman"/>
            </a:endParaRPr>
          </a:p>
          <a:p>
            <a:pPr marL="19685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D.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There’s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enough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information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know.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6151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7.6.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SPIN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PROBLEM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MEASUREMENT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</a:t>
            </a:r>
            <a:r>
              <a:rPr dirty="0" spc="210"/>
              <a:t> </a:t>
            </a:r>
            <a:r>
              <a:rPr dirty="0" spc="-10"/>
              <a:t>Stern-</a:t>
            </a:r>
            <a:r>
              <a:rPr dirty="0"/>
              <a:t>Gerlach</a:t>
            </a:r>
            <a:r>
              <a:rPr dirty="0" spc="210"/>
              <a:t> </a:t>
            </a:r>
            <a:r>
              <a:rPr dirty="0"/>
              <a:t>apparatus</a:t>
            </a:r>
            <a:r>
              <a:rPr dirty="0" spc="204"/>
              <a:t> </a:t>
            </a:r>
            <a:r>
              <a:rPr dirty="0"/>
              <a:t>oriented</a:t>
            </a:r>
            <a:r>
              <a:rPr dirty="0" spc="215"/>
              <a:t> </a:t>
            </a:r>
            <a:r>
              <a:rPr dirty="0"/>
              <a:t>in</a:t>
            </a:r>
            <a:r>
              <a:rPr dirty="0" spc="210"/>
              <a:t> </a:t>
            </a:r>
            <a:r>
              <a:rPr dirty="0"/>
              <a:t>the</a:t>
            </a:r>
            <a:r>
              <a:rPr dirty="0" spc="210"/>
              <a:t> </a:t>
            </a:r>
            <a:r>
              <a:rPr dirty="0">
                <a:latin typeface="Cambria"/>
                <a:cs typeface="Cambria"/>
              </a:rPr>
              <a:t>z</a:t>
            </a:r>
            <a:r>
              <a:rPr dirty="0" spc="395">
                <a:latin typeface="Cambria"/>
                <a:cs typeface="Cambria"/>
              </a:rPr>
              <a:t> </a:t>
            </a:r>
            <a:r>
              <a:rPr dirty="0" spc="-10"/>
              <a:t>direction.</a:t>
            </a:r>
            <a:r>
              <a:rPr dirty="0" spc="-215"/>
              <a:t> </a:t>
            </a:r>
            <a:r>
              <a:rPr dirty="0"/>
              <a:t>.</a:t>
            </a:r>
            <a:r>
              <a:rPr dirty="0" spc="-204"/>
              <a:t> </a:t>
            </a:r>
            <a:r>
              <a:rPr dirty="0"/>
              <a:t>.</a:t>
            </a:r>
            <a:r>
              <a:rPr dirty="0" spc="-210"/>
              <a:t> </a:t>
            </a:r>
            <a:r>
              <a:rPr dirty="0" spc="-10"/>
              <a:t>(Choose 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187599"/>
            <a:ext cx="8256905" cy="3313429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382270" marR="635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Times New Roman"/>
                <a:cs typeface="Times New Roman"/>
              </a:rPr>
              <a:t>Changes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spin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Cambria"/>
                <a:cs typeface="Cambria"/>
              </a:rPr>
              <a:t>z</a:t>
            </a:r>
            <a:r>
              <a:rPr dirty="0" sz="2450">
                <a:latin typeface="Times New Roman"/>
                <a:cs typeface="Times New Roman"/>
              </a:rPr>
              <a:t>-component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of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incoming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atoms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the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same.</a:t>
            </a:r>
            <a:endParaRPr sz="2450">
              <a:latin typeface="Times New Roman"/>
              <a:cs typeface="Times New Roman"/>
            </a:endParaRPr>
          </a:p>
          <a:p>
            <a:pPr algn="just" marL="382270" marR="635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Times New Roman"/>
                <a:cs typeface="Times New Roman"/>
              </a:rPr>
              <a:t>Sends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incoming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atoms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different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directions,</a:t>
            </a:r>
            <a:r>
              <a:rPr dirty="0" sz="2450" spc="3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depending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4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their</a:t>
            </a:r>
            <a:r>
              <a:rPr dirty="0" sz="2450" spc="4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spin</a:t>
            </a:r>
            <a:r>
              <a:rPr dirty="0" sz="2450" spc="415">
                <a:latin typeface="Times New Roman"/>
                <a:cs typeface="Times New Roman"/>
              </a:rPr>
              <a:t> </a:t>
            </a:r>
            <a:r>
              <a:rPr dirty="0" sz="2450">
                <a:latin typeface="Cambria"/>
                <a:cs typeface="Cambria"/>
              </a:rPr>
              <a:t>z</a:t>
            </a:r>
            <a:r>
              <a:rPr dirty="0" sz="2450">
                <a:latin typeface="Times New Roman"/>
                <a:cs typeface="Times New Roman"/>
              </a:rPr>
              <a:t>-components,</a:t>
            </a:r>
            <a:r>
              <a:rPr dirty="0" sz="2450" spc="48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while</a:t>
            </a:r>
            <a:r>
              <a:rPr dirty="0" sz="2450" spc="4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leaving</a:t>
            </a:r>
            <a:r>
              <a:rPr dirty="0" sz="2450" spc="40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0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spin</a:t>
            </a:r>
            <a:r>
              <a:rPr dirty="0" sz="2450" spc="400">
                <a:latin typeface="Times New Roman"/>
                <a:cs typeface="Times New Roman"/>
              </a:rPr>
              <a:t> </a:t>
            </a:r>
            <a:r>
              <a:rPr dirty="0" sz="2450" spc="190">
                <a:latin typeface="Cambria"/>
                <a:cs typeface="Cambria"/>
              </a:rPr>
              <a:t>x</a:t>
            </a:r>
            <a:r>
              <a:rPr dirty="0" sz="2450" spc="480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409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Cambria"/>
                <a:cs typeface="Cambria"/>
              </a:rPr>
              <a:t>y </a:t>
            </a:r>
            <a:r>
              <a:rPr dirty="0" sz="2450" spc="-50">
                <a:latin typeface="Cambria"/>
                <a:cs typeface="Cambria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components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unchanged.</a:t>
            </a:r>
            <a:endParaRPr sz="2450">
              <a:latin typeface="Times New Roman"/>
              <a:cs typeface="Times New Roman"/>
            </a:endParaRPr>
          </a:p>
          <a:p>
            <a:pPr algn="just" marL="382270" marR="50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Times New Roman"/>
                <a:cs typeface="Times New Roman"/>
              </a:rPr>
              <a:t>Sends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incoming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atoms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different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directions,</a:t>
            </a:r>
            <a:r>
              <a:rPr dirty="0" sz="2450" spc="3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depending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3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their</a:t>
            </a:r>
            <a:r>
              <a:rPr dirty="0" sz="2450" spc="3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spin</a:t>
            </a:r>
            <a:r>
              <a:rPr dirty="0" sz="2450" spc="315">
                <a:latin typeface="Times New Roman"/>
                <a:cs typeface="Times New Roman"/>
              </a:rPr>
              <a:t> </a:t>
            </a:r>
            <a:r>
              <a:rPr dirty="0" sz="2450">
                <a:latin typeface="Cambria"/>
                <a:cs typeface="Cambria"/>
              </a:rPr>
              <a:t>z</a:t>
            </a:r>
            <a:r>
              <a:rPr dirty="0" sz="2450">
                <a:latin typeface="Times New Roman"/>
                <a:cs typeface="Times New Roman"/>
              </a:rPr>
              <a:t>-components,</a:t>
            </a:r>
            <a:r>
              <a:rPr dirty="0" sz="2450" spc="3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while</a:t>
            </a:r>
            <a:r>
              <a:rPr dirty="0" sz="2450" spc="3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destroying</a:t>
            </a:r>
            <a:r>
              <a:rPr dirty="0" sz="2450" spc="3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3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information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 spc="50">
                <a:latin typeface="Times New Roman"/>
                <a:cs typeface="Times New Roman"/>
              </a:rPr>
              <a:t>about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their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spin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 spc="190">
                <a:latin typeface="Cambria"/>
                <a:cs typeface="Cambria"/>
              </a:rPr>
              <a:t>x</a:t>
            </a:r>
            <a:r>
              <a:rPr dirty="0" sz="2450" spc="250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Cambria"/>
                <a:cs typeface="Cambria"/>
              </a:rPr>
              <a:t>y</a:t>
            </a:r>
            <a:r>
              <a:rPr dirty="0" sz="2450">
                <a:latin typeface="Times New Roman"/>
                <a:cs typeface="Times New Roman"/>
              </a:rPr>
              <a:t>-</a:t>
            </a:r>
            <a:r>
              <a:rPr dirty="0" sz="2450" spc="-10">
                <a:latin typeface="Times New Roman"/>
                <a:cs typeface="Times New Roman"/>
              </a:rPr>
              <a:t>components.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6151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7.6.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SPIN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PROBLEM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MEASUREMENT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</a:t>
            </a:r>
            <a:r>
              <a:rPr dirty="0" spc="210"/>
              <a:t> </a:t>
            </a:r>
            <a:r>
              <a:rPr dirty="0" spc="-10"/>
              <a:t>Stern-</a:t>
            </a:r>
            <a:r>
              <a:rPr dirty="0"/>
              <a:t>Gerlach</a:t>
            </a:r>
            <a:r>
              <a:rPr dirty="0" spc="210"/>
              <a:t> </a:t>
            </a:r>
            <a:r>
              <a:rPr dirty="0"/>
              <a:t>apparatus</a:t>
            </a:r>
            <a:r>
              <a:rPr dirty="0" spc="204"/>
              <a:t> </a:t>
            </a:r>
            <a:r>
              <a:rPr dirty="0"/>
              <a:t>oriented</a:t>
            </a:r>
            <a:r>
              <a:rPr dirty="0" spc="215"/>
              <a:t> </a:t>
            </a:r>
            <a:r>
              <a:rPr dirty="0"/>
              <a:t>in</a:t>
            </a:r>
            <a:r>
              <a:rPr dirty="0" spc="210"/>
              <a:t> </a:t>
            </a:r>
            <a:r>
              <a:rPr dirty="0"/>
              <a:t>the</a:t>
            </a:r>
            <a:r>
              <a:rPr dirty="0" spc="210"/>
              <a:t> </a:t>
            </a:r>
            <a:r>
              <a:rPr dirty="0">
                <a:latin typeface="Cambria"/>
                <a:cs typeface="Cambria"/>
              </a:rPr>
              <a:t>z</a:t>
            </a:r>
            <a:r>
              <a:rPr dirty="0" spc="395">
                <a:latin typeface="Cambria"/>
                <a:cs typeface="Cambria"/>
              </a:rPr>
              <a:t> </a:t>
            </a:r>
            <a:r>
              <a:rPr dirty="0" spc="-10"/>
              <a:t>direction.</a:t>
            </a:r>
            <a:r>
              <a:rPr dirty="0" spc="-215"/>
              <a:t> </a:t>
            </a:r>
            <a:r>
              <a:rPr dirty="0"/>
              <a:t>.</a:t>
            </a:r>
            <a:r>
              <a:rPr dirty="0" spc="-204"/>
              <a:t> </a:t>
            </a:r>
            <a:r>
              <a:rPr dirty="0"/>
              <a:t>.</a:t>
            </a:r>
            <a:r>
              <a:rPr dirty="0" spc="-210"/>
              <a:t> </a:t>
            </a:r>
            <a:r>
              <a:rPr dirty="0" spc="-10"/>
              <a:t>(Choose 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45" y="2187599"/>
            <a:ext cx="8268970" cy="393382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393700" marR="635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Changes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spin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Cambria"/>
                <a:cs typeface="Cambria"/>
              </a:rPr>
              <a:t>z</a:t>
            </a:r>
            <a:r>
              <a:rPr dirty="0" sz="2450">
                <a:latin typeface="Times New Roman"/>
                <a:cs typeface="Times New Roman"/>
              </a:rPr>
              <a:t>-component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of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incoming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atoms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the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same.</a:t>
            </a:r>
            <a:endParaRPr sz="2450">
              <a:latin typeface="Times New Roman"/>
              <a:cs typeface="Times New Roman"/>
            </a:endParaRPr>
          </a:p>
          <a:p>
            <a:pPr algn="just" marL="393700" marR="635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Sends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incoming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atoms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different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directions,</a:t>
            </a:r>
            <a:r>
              <a:rPr dirty="0" sz="2450" spc="3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depending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4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their</a:t>
            </a:r>
            <a:r>
              <a:rPr dirty="0" sz="2450" spc="4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spin</a:t>
            </a:r>
            <a:r>
              <a:rPr dirty="0" sz="2450" spc="415">
                <a:latin typeface="Times New Roman"/>
                <a:cs typeface="Times New Roman"/>
              </a:rPr>
              <a:t> </a:t>
            </a:r>
            <a:r>
              <a:rPr dirty="0" sz="2450">
                <a:latin typeface="Cambria"/>
                <a:cs typeface="Cambria"/>
              </a:rPr>
              <a:t>z</a:t>
            </a:r>
            <a:r>
              <a:rPr dirty="0" sz="2450">
                <a:latin typeface="Times New Roman"/>
                <a:cs typeface="Times New Roman"/>
              </a:rPr>
              <a:t>-components,</a:t>
            </a:r>
            <a:r>
              <a:rPr dirty="0" sz="2450" spc="48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while</a:t>
            </a:r>
            <a:r>
              <a:rPr dirty="0" sz="2450" spc="4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leaving</a:t>
            </a:r>
            <a:r>
              <a:rPr dirty="0" sz="2450" spc="40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0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spin</a:t>
            </a:r>
            <a:r>
              <a:rPr dirty="0" sz="2450" spc="400">
                <a:latin typeface="Times New Roman"/>
                <a:cs typeface="Times New Roman"/>
              </a:rPr>
              <a:t> </a:t>
            </a:r>
            <a:r>
              <a:rPr dirty="0" sz="2450" spc="190">
                <a:latin typeface="Cambria"/>
                <a:cs typeface="Cambria"/>
              </a:rPr>
              <a:t>x</a:t>
            </a:r>
            <a:r>
              <a:rPr dirty="0" sz="2450" spc="480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409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Cambria"/>
                <a:cs typeface="Cambria"/>
              </a:rPr>
              <a:t>y </a:t>
            </a:r>
            <a:r>
              <a:rPr dirty="0" sz="2450" spc="-50">
                <a:latin typeface="Cambria"/>
                <a:cs typeface="Cambria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components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unchanged.</a:t>
            </a:r>
            <a:endParaRPr sz="2450">
              <a:latin typeface="Times New Roman"/>
              <a:cs typeface="Times New Roman"/>
            </a:endParaRPr>
          </a:p>
          <a:p>
            <a:pPr algn="just" marL="393700" marR="50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Sends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incoming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atoms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different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directions,</a:t>
            </a:r>
            <a:r>
              <a:rPr dirty="0" sz="2450" spc="3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depending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3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their</a:t>
            </a:r>
            <a:r>
              <a:rPr dirty="0" sz="2450" spc="3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spin</a:t>
            </a:r>
            <a:r>
              <a:rPr dirty="0" sz="2450" spc="315">
                <a:latin typeface="Times New Roman"/>
                <a:cs typeface="Times New Roman"/>
              </a:rPr>
              <a:t> </a:t>
            </a:r>
            <a:r>
              <a:rPr dirty="0" sz="2450">
                <a:latin typeface="Cambria"/>
                <a:cs typeface="Cambria"/>
              </a:rPr>
              <a:t>z</a:t>
            </a:r>
            <a:r>
              <a:rPr dirty="0" sz="2450">
                <a:latin typeface="Times New Roman"/>
                <a:cs typeface="Times New Roman"/>
              </a:rPr>
              <a:t>-components,</a:t>
            </a:r>
            <a:r>
              <a:rPr dirty="0" sz="2450" spc="3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while</a:t>
            </a:r>
            <a:r>
              <a:rPr dirty="0" sz="2450" spc="3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destroying</a:t>
            </a:r>
            <a:r>
              <a:rPr dirty="0" sz="2450" spc="3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3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information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 spc="50">
                <a:latin typeface="Times New Roman"/>
                <a:cs typeface="Times New Roman"/>
              </a:rPr>
              <a:t>about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their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spin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 spc="190">
                <a:latin typeface="Cambria"/>
                <a:cs typeface="Cambria"/>
              </a:rPr>
              <a:t>x</a:t>
            </a:r>
            <a:r>
              <a:rPr dirty="0" sz="2450" spc="250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Cambria"/>
                <a:cs typeface="Cambria"/>
              </a:rPr>
              <a:t>y</a:t>
            </a:r>
            <a:r>
              <a:rPr dirty="0" sz="2450">
                <a:latin typeface="Times New Roman"/>
                <a:cs typeface="Times New Roman"/>
              </a:rPr>
              <a:t>-</a:t>
            </a:r>
            <a:r>
              <a:rPr dirty="0" sz="2450" spc="-10">
                <a:latin typeface="Times New Roman"/>
                <a:cs typeface="Times New Roman"/>
              </a:rPr>
              <a:t>components.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C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6151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7.6.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SPIN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PROBLEM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MEASUREMENT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758507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The</a:t>
            </a:r>
            <a:r>
              <a:rPr dirty="0" spc="40"/>
              <a:t> </a:t>
            </a:r>
            <a:r>
              <a:rPr dirty="0" spc="190">
                <a:latin typeface="Cambria"/>
                <a:cs typeface="Cambria"/>
              </a:rPr>
              <a:t>x</a:t>
            </a:r>
            <a:r>
              <a:rPr dirty="0" spc="170">
                <a:latin typeface="Cambria"/>
                <a:cs typeface="Cambria"/>
              </a:rPr>
              <a:t> </a:t>
            </a:r>
            <a:r>
              <a:rPr dirty="0"/>
              <a:t>and</a:t>
            </a:r>
            <a:r>
              <a:rPr dirty="0" spc="105"/>
              <a:t> </a:t>
            </a:r>
            <a:r>
              <a:rPr dirty="0">
                <a:latin typeface="Cambria"/>
                <a:cs typeface="Cambria"/>
              </a:rPr>
              <a:t>z</a:t>
            </a:r>
            <a:r>
              <a:rPr dirty="0" spc="275">
                <a:latin typeface="Cambria"/>
                <a:cs typeface="Cambria"/>
              </a:rPr>
              <a:t> </a:t>
            </a:r>
            <a:r>
              <a:rPr dirty="0"/>
              <a:t>components</a:t>
            </a:r>
            <a:r>
              <a:rPr dirty="0" spc="100"/>
              <a:t> </a:t>
            </a:r>
            <a:r>
              <a:rPr dirty="0"/>
              <a:t>of</a:t>
            </a:r>
            <a:r>
              <a:rPr dirty="0" spc="100"/>
              <a:t> </a:t>
            </a:r>
            <a:r>
              <a:rPr dirty="0"/>
              <a:t>an</a:t>
            </a:r>
            <a:r>
              <a:rPr dirty="0" spc="100"/>
              <a:t> </a:t>
            </a:r>
            <a:r>
              <a:rPr dirty="0"/>
              <a:t>atom’s</a:t>
            </a:r>
            <a:r>
              <a:rPr dirty="0" spc="95"/>
              <a:t> </a:t>
            </a:r>
            <a:r>
              <a:rPr dirty="0" spc="-10"/>
              <a:t>spin.</a:t>
            </a:r>
            <a:r>
              <a:rPr dirty="0" spc="-229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10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1679681"/>
            <a:ext cx="8258175" cy="318897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 spc="-10">
                <a:latin typeface="Times New Roman"/>
                <a:cs typeface="Times New Roman"/>
              </a:rPr>
              <a:t>Have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correlation.</a:t>
            </a:r>
            <a:endParaRPr sz="2450">
              <a:latin typeface="Times New Roman"/>
              <a:cs typeface="Times New Roman"/>
            </a:endParaRPr>
          </a:p>
          <a:p>
            <a:pPr marL="386715" marR="5080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Times New Roman"/>
                <a:cs typeface="Times New Roman"/>
              </a:rPr>
              <a:t>Must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always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state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where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both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known,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neither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is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known.</a:t>
            </a:r>
            <a:endParaRPr sz="2450">
              <a:latin typeface="Times New Roman"/>
              <a:cs typeface="Times New Roman"/>
            </a:endParaRPr>
          </a:p>
          <a:p>
            <a:pPr marL="386715" marR="5080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Times New Roman"/>
                <a:cs typeface="Times New Roman"/>
              </a:rPr>
              <a:t>Must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always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state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where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known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other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is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not.</a:t>
            </a:r>
            <a:endParaRPr sz="2450">
              <a:latin typeface="Times New Roman"/>
              <a:cs typeface="Times New Roman"/>
            </a:endParaRPr>
          </a:p>
          <a:p>
            <a:pPr marL="386080" marR="508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Times New Roman"/>
                <a:cs typeface="Times New Roman"/>
              </a:rPr>
              <a:t>May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both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simultaneously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unknown,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cannot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simulta- 	neously</a:t>
            </a:r>
            <a:r>
              <a:rPr dirty="0" sz="2450" spc="-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known.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6151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7.6.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SPIN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PROBLEM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MEASUREMENT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758507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The</a:t>
            </a:r>
            <a:r>
              <a:rPr dirty="0" spc="40"/>
              <a:t> </a:t>
            </a:r>
            <a:r>
              <a:rPr dirty="0" spc="190">
                <a:latin typeface="Cambria"/>
                <a:cs typeface="Cambria"/>
              </a:rPr>
              <a:t>x</a:t>
            </a:r>
            <a:r>
              <a:rPr dirty="0" spc="170">
                <a:latin typeface="Cambria"/>
                <a:cs typeface="Cambria"/>
              </a:rPr>
              <a:t> </a:t>
            </a:r>
            <a:r>
              <a:rPr dirty="0"/>
              <a:t>and</a:t>
            </a:r>
            <a:r>
              <a:rPr dirty="0" spc="105"/>
              <a:t> </a:t>
            </a:r>
            <a:r>
              <a:rPr dirty="0">
                <a:latin typeface="Cambria"/>
                <a:cs typeface="Cambria"/>
              </a:rPr>
              <a:t>z</a:t>
            </a:r>
            <a:r>
              <a:rPr dirty="0" spc="275">
                <a:latin typeface="Cambria"/>
                <a:cs typeface="Cambria"/>
              </a:rPr>
              <a:t> </a:t>
            </a:r>
            <a:r>
              <a:rPr dirty="0"/>
              <a:t>components</a:t>
            </a:r>
            <a:r>
              <a:rPr dirty="0" spc="100"/>
              <a:t> </a:t>
            </a:r>
            <a:r>
              <a:rPr dirty="0"/>
              <a:t>of</a:t>
            </a:r>
            <a:r>
              <a:rPr dirty="0" spc="100"/>
              <a:t> </a:t>
            </a:r>
            <a:r>
              <a:rPr dirty="0"/>
              <a:t>an</a:t>
            </a:r>
            <a:r>
              <a:rPr dirty="0" spc="100"/>
              <a:t> </a:t>
            </a:r>
            <a:r>
              <a:rPr dirty="0"/>
              <a:t>atom’s</a:t>
            </a:r>
            <a:r>
              <a:rPr dirty="0" spc="95"/>
              <a:t> </a:t>
            </a:r>
            <a:r>
              <a:rPr dirty="0" spc="-10"/>
              <a:t>spin.</a:t>
            </a:r>
            <a:r>
              <a:rPr dirty="0" spc="-229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10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45" y="1679681"/>
            <a:ext cx="8265159" cy="3808729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 spc="-10">
                <a:latin typeface="Times New Roman"/>
                <a:cs typeface="Times New Roman"/>
              </a:rPr>
              <a:t>Have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correlation.</a:t>
            </a:r>
            <a:endParaRPr sz="2450">
              <a:latin typeface="Times New Roman"/>
              <a:cs typeface="Times New Roman"/>
            </a:endParaRPr>
          </a:p>
          <a:p>
            <a:pPr marL="393700" marR="5080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Must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always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state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where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both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known,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neither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is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known.</a:t>
            </a:r>
            <a:endParaRPr sz="2450">
              <a:latin typeface="Times New Roman"/>
              <a:cs typeface="Times New Roman"/>
            </a:endParaRPr>
          </a:p>
          <a:p>
            <a:pPr marL="393700" marR="5080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Must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always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state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where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known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other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is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not.</a:t>
            </a:r>
            <a:endParaRPr sz="2450">
              <a:latin typeface="Times New Roman"/>
              <a:cs typeface="Times New Roman"/>
            </a:endParaRPr>
          </a:p>
          <a:p>
            <a:pPr marL="393065" marR="508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May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both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simultaneously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unknown,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cannot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simulta- 	neously</a:t>
            </a:r>
            <a:r>
              <a:rPr dirty="0" sz="2450" spc="-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known.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D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6214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7.6.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SPIN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PROBLEM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MEASUREMENT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33056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pc="-80"/>
              <a:t>A </a:t>
            </a:r>
            <a:r>
              <a:rPr dirty="0" spc="-45"/>
              <a:t>million</a:t>
            </a:r>
            <a:r>
              <a:rPr dirty="0" spc="-85"/>
              <a:t> </a:t>
            </a:r>
            <a:r>
              <a:rPr dirty="0" i="1">
                <a:latin typeface="Times New Roman"/>
                <a:cs typeface="Times New Roman"/>
              </a:rPr>
              <a:t>↑</a:t>
            </a:r>
            <a:r>
              <a:rPr dirty="0" spc="-80" i="1">
                <a:latin typeface="Times New Roman"/>
                <a:cs typeface="Times New Roman"/>
              </a:rPr>
              <a:t> </a:t>
            </a:r>
            <a:r>
              <a:rPr dirty="0" spc="-50"/>
              <a:t>silver</a:t>
            </a:r>
            <a:r>
              <a:rPr dirty="0" spc="-80"/>
              <a:t> </a:t>
            </a:r>
            <a:r>
              <a:rPr dirty="0"/>
              <a:t>atoms</a:t>
            </a:r>
            <a:r>
              <a:rPr dirty="0" spc="-80"/>
              <a:t> </a:t>
            </a:r>
            <a:r>
              <a:rPr dirty="0" spc="-35"/>
              <a:t>passes</a:t>
            </a:r>
            <a:r>
              <a:rPr dirty="0" spc="-75"/>
              <a:t> </a:t>
            </a:r>
            <a:r>
              <a:rPr dirty="0"/>
              <a:t>through</a:t>
            </a:r>
            <a:r>
              <a:rPr dirty="0" spc="-80"/>
              <a:t> </a:t>
            </a:r>
            <a:r>
              <a:rPr dirty="0"/>
              <a:t>an</a:t>
            </a:r>
            <a:r>
              <a:rPr dirty="0" spc="-85"/>
              <a:t> </a:t>
            </a:r>
            <a:r>
              <a:rPr dirty="0" spc="75">
                <a:latin typeface="Cambria"/>
                <a:cs typeface="Cambria"/>
              </a:rPr>
              <a:t>x</a:t>
            </a:r>
            <a:r>
              <a:rPr dirty="0" spc="75"/>
              <a:t>-</a:t>
            </a:r>
            <a:r>
              <a:rPr dirty="0" spc="-20"/>
              <a:t>oriented</a:t>
            </a:r>
            <a:r>
              <a:rPr dirty="0" spc="-80"/>
              <a:t> </a:t>
            </a:r>
            <a:r>
              <a:rPr dirty="0" spc="-10"/>
              <a:t>Stern-Gerlach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1588374"/>
            <a:ext cx="8260080" cy="326326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15875" marR="5080">
              <a:lnSpc>
                <a:spcPct val="101699"/>
              </a:lnSpc>
              <a:spcBef>
                <a:spcPts val="75"/>
              </a:spcBef>
              <a:tabLst>
                <a:tab pos="4184015" algn="l"/>
              </a:tabLst>
            </a:pPr>
            <a:r>
              <a:rPr dirty="0" sz="2450">
                <a:latin typeface="Times New Roman"/>
                <a:cs typeface="Times New Roman"/>
              </a:rPr>
              <a:t>apparatus,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then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ones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came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out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positive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passed </a:t>
            </a:r>
            <a:r>
              <a:rPr dirty="0" sz="2450">
                <a:latin typeface="Times New Roman"/>
                <a:cs typeface="Times New Roman"/>
              </a:rPr>
              <a:t>through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Cambria"/>
                <a:cs typeface="Cambria"/>
              </a:rPr>
              <a:t>z</a:t>
            </a:r>
            <a:r>
              <a:rPr dirty="0" sz="2450">
                <a:latin typeface="Times New Roman"/>
                <a:cs typeface="Times New Roman"/>
              </a:rPr>
              <a:t>-oriented</a:t>
            </a:r>
            <a:r>
              <a:rPr dirty="0" sz="2450" spc="2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apparatus.</a:t>
            </a:r>
            <a:r>
              <a:rPr dirty="0" sz="2450">
                <a:latin typeface="Times New Roman"/>
                <a:cs typeface="Times New Roman"/>
              </a:rPr>
              <a:t>	Roughly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how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many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come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out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as</a:t>
            </a:r>
            <a:endParaRPr sz="2450">
              <a:latin typeface="Times New Roman"/>
              <a:cs typeface="Times New Roman"/>
            </a:endParaRPr>
          </a:p>
          <a:p>
            <a:pPr marL="15875">
              <a:lnSpc>
                <a:spcPct val="100000"/>
              </a:lnSpc>
              <a:spcBef>
                <a:spcPts val="50"/>
              </a:spcBef>
            </a:pPr>
            <a:r>
              <a:rPr dirty="0" sz="2450" spc="-25" i="1">
                <a:latin typeface="Times New Roman"/>
                <a:cs typeface="Times New Roman"/>
              </a:rPr>
              <a:t>↓</a:t>
            </a:r>
            <a:r>
              <a:rPr dirty="0" sz="2450" spc="-25">
                <a:latin typeface="Times New Roman"/>
                <a:cs typeface="Times New Roman"/>
              </a:rPr>
              <a:t>?</a:t>
            </a:r>
            <a:endParaRPr sz="2450">
              <a:latin typeface="Times New Roman"/>
              <a:cs typeface="Times New Roman"/>
            </a:endParaRPr>
          </a:p>
          <a:p>
            <a:pPr marL="386715" indent="-370205">
              <a:lnSpc>
                <a:spcPct val="100000"/>
              </a:lnSpc>
              <a:spcBef>
                <a:spcPts val="16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million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Half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million</a:t>
            </a:r>
            <a:endParaRPr sz="2450">
              <a:latin typeface="Times New Roman"/>
              <a:cs typeface="Times New Roman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quarter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million</a:t>
            </a:r>
            <a:endParaRPr sz="2450">
              <a:latin typeface="Times New Roman"/>
              <a:cs typeface="Times New Roman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20">
                <a:latin typeface="Times New Roman"/>
                <a:cs typeface="Times New Roman"/>
              </a:rPr>
              <a:t>None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20687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7.1.</a:t>
            </a:r>
            <a:r>
              <a:rPr dirty="0" sz="1200" spc="25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QUANTUM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NUMBERS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HYDROGEN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ATOM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905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20"/>
              <a:t>Recall</a:t>
            </a:r>
            <a:r>
              <a:rPr dirty="0" spc="-40"/>
              <a:t> </a:t>
            </a:r>
            <a:r>
              <a:rPr dirty="0" spc="114"/>
              <a:t>that</a:t>
            </a:r>
            <a:r>
              <a:rPr dirty="0" spc="-35"/>
              <a:t> </a:t>
            </a:r>
            <a:r>
              <a:rPr dirty="0"/>
              <a:t>the</a:t>
            </a:r>
            <a:r>
              <a:rPr dirty="0" spc="-35"/>
              <a:t> </a:t>
            </a:r>
            <a:r>
              <a:rPr dirty="0" spc="-20"/>
              <a:t>“degeneracy”</a:t>
            </a:r>
            <a:r>
              <a:rPr dirty="0" spc="-35"/>
              <a:t> </a:t>
            </a:r>
            <a:r>
              <a:rPr dirty="0" spc="-114"/>
              <a:t>of</a:t>
            </a:r>
            <a:r>
              <a:rPr dirty="0" spc="-40"/>
              <a:t> </a:t>
            </a:r>
            <a:r>
              <a:rPr dirty="0"/>
              <a:t>an</a:t>
            </a:r>
            <a:r>
              <a:rPr dirty="0" spc="-35"/>
              <a:t> </a:t>
            </a:r>
            <a:r>
              <a:rPr dirty="0" spc="-20"/>
              <a:t>energy</a:t>
            </a:r>
            <a:r>
              <a:rPr dirty="0" spc="-35"/>
              <a:t> </a:t>
            </a:r>
            <a:r>
              <a:rPr dirty="0" spc="-70"/>
              <a:t>level</a:t>
            </a:r>
            <a:r>
              <a:rPr dirty="0" spc="-35"/>
              <a:t> refers </a:t>
            </a:r>
            <a:r>
              <a:rPr dirty="0"/>
              <a:t>to</a:t>
            </a:r>
            <a:r>
              <a:rPr dirty="0" spc="-40"/>
              <a:t> </a:t>
            </a:r>
            <a:r>
              <a:rPr dirty="0" spc="-85"/>
              <a:t>how</a:t>
            </a:r>
            <a:r>
              <a:rPr dirty="0" spc="-35"/>
              <a:t> </a:t>
            </a:r>
            <a:r>
              <a:rPr dirty="0" spc="-20"/>
              <a:t>many </a:t>
            </a:r>
            <a:r>
              <a:rPr dirty="0"/>
              <a:t>independent</a:t>
            </a:r>
            <a:r>
              <a:rPr dirty="0" spc="-45"/>
              <a:t> </a:t>
            </a:r>
            <a:r>
              <a:rPr dirty="0"/>
              <a:t>quantum</a:t>
            </a:r>
            <a:r>
              <a:rPr dirty="0" spc="-40"/>
              <a:t> </a:t>
            </a:r>
            <a:r>
              <a:rPr dirty="0"/>
              <a:t>states</a:t>
            </a:r>
            <a:r>
              <a:rPr dirty="0" spc="-40"/>
              <a:t> </a:t>
            </a:r>
            <a:r>
              <a:rPr dirty="0" spc="-10"/>
              <a:t>correspond</a:t>
            </a:r>
            <a:r>
              <a:rPr dirty="0" spc="-40"/>
              <a:t> </a:t>
            </a:r>
            <a:r>
              <a:rPr dirty="0"/>
              <a:t>to</a:t>
            </a:r>
            <a:r>
              <a:rPr dirty="0" spc="-40"/>
              <a:t> </a:t>
            </a:r>
            <a:r>
              <a:rPr dirty="0"/>
              <a:t>the</a:t>
            </a:r>
            <a:r>
              <a:rPr dirty="0" spc="-40"/>
              <a:t> </a:t>
            </a:r>
            <a:r>
              <a:rPr dirty="0" spc="-20"/>
              <a:t>same</a:t>
            </a:r>
            <a:r>
              <a:rPr dirty="0" spc="-40"/>
              <a:t> </a:t>
            </a:r>
            <a:r>
              <a:rPr dirty="0"/>
              <a:t>energy.</a:t>
            </a:r>
            <a:r>
              <a:rPr dirty="0" spc="395"/>
              <a:t> </a:t>
            </a:r>
            <a:r>
              <a:rPr dirty="0" spc="55"/>
              <a:t>What </a:t>
            </a:r>
            <a:r>
              <a:rPr dirty="0"/>
              <a:t>is</a:t>
            </a:r>
            <a:r>
              <a:rPr dirty="0" spc="55"/>
              <a:t> </a:t>
            </a:r>
            <a:r>
              <a:rPr dirty="0"/>
              <a:t>the</a:t>
            </a:r>
            <a:r>
              <a:rPr dirty="0" spc="65"/>
              <a:t> </a:t>
            </a:r>
            <a:r>
              <a:rPr dirty="0" spc="-10"/>
              <a:t>degeneracy</a:t>
            </a:r>
            <a:r>
              <a:rPr dirty="0" spc="65"/>
              <a:t> </a:t>
            </a:r>
            <a:r>
              <a:rPr dirty="0"/>
              <a:t>of</a:t>
            </a:r>
            <a:r>
              <a:rPr dirty="0" spc="65"/>
              <a:t> </a:t>
            </a:r>
            <a:r>
              <a:rPr dirty="0"/>
              <a:t>the</a:t>
            </a:r>
            <a:r>
              <a:rPr dirty="0" spc="65"/>
              <a:t> </a:t>
            </a:r>
            <a:r>
              <a:rPr dirty="0"/>
              <a:t>energy</a:t>
            </a:r>
            <a:r>
              <a:rPr dirty="0" spc="70"/>
              <a:t> </a:t>
            </a:r>
            <a:r>
              <a:rPr dirty="0" spc="-25"/>
              <a:t>level</a:t>
            </a:r>
            <a:r>
              <a:rPr dirty="0" spc="55"/>
              <a:t> </a:t>
            </a:r>
            <a:r>
              <a:rPr dirty="0" spc="80">
                <a:latin typeface="Cambria"/>
                <a:cs typeface="Cambria"/>
              </a:rPr>
              <a:t>n</a:t>
            </a:r>
            <a:r>
              <a:rPr dirty="0" spc="100">
                <a:latin typeface="Cambria"/>
                <a:cs typeface="Cambria"/>
              </a:rPr>
              <a:t> </a:t>
            </a:r>
            <a:r>
              <a:rPr dirty="0" spc="385"/>
              <a:t>=</a:t>
            </a:r>
            <a:r>
              <a:rPr dirty="0" spc="30"/>
              <a:t> </a:t>
            </a:r>
            <a:r>
              <a:rPr dirty="0"/>
              <a:t>2</a:t>
            </a:r>
            <a:r>
              <a:rPr dirty="0" spc="65"/>
              <a:t> </a:t>
            </a:r>
            <a:r>
              <a:rPr dirty="0"/>
              <a:t>for</a:t>
            </a:r>
            <a:r>
              <a:rPr dirty="0" spc="65"/>
              <a:t> </a:t>
            </a:r>
            <a:r>
              <a:rPr dirty="0"/>
              <a:t>a</a:t>
            </a:r>
            <a:r>
              <a:rPr dirty="0" spc="65"/>
              <a:t> </a:t>
            </a:r>
            <a:r>
              <a:rPr dirty="0"/>
              <a:t>hydrogen</a:t>
            </a:r>
            <a:r>
              <a:rPr dirty="0" spc="70"/>
              <a:t> </a:t>
            </a:r>
            <a:r>
              <a:rPr dirty="0" spc="-10"/>
              <a:t>atom? </a:t>
            </a:r>
            <a:r>
              <a:rPr dirty="0"/>
              <a:t>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801205"/>
            <a:ext cx="545465" cy="25565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16510">
              <a:lnSpc>
                <a:spcPct val="100000"/>
              </a:lnSpc>
              <a:spcBef>
                <a:spcPts val="1140"/>
              </a:spcBef>
            </a:pPr>
            <a:r>
              <a:rPr dirty="0" sz="2450">
                <a:latin typeface="Times New Roman"/>
                <a:cs typeface="Times New Roman"/>
              </a:rPr>
              <a:t>A.</a:t>
            </a:r>
            <a:r>
              <a:rPr dirty="0" sz="2450" spc="-10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0</a:t>
            </a:r>
            <a:endParaRPr sz="2450">
              <a:latin typeface="Times New Roman"/>
              <a:cs typeface="Times New Roman"/>
            </a:endParaRPr>
          </a:p>
          <a:p>
            <a:pPr marL="28575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B.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1</a:t>
            </a:r>
            <a:endParaRPr sz="2450">
              <a:latin typeface="Times New Roman"/>
              <a:cs typeface="Times New Roman"/>
            </a:endParaRPr>
          </a:p>
          <a:p>
            <a:pPr marL="24765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C.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2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D.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3</a:t>
            </a:r>
            <a:endParaRPr sz="2450">
              <a:latin typeface="Times New Roman"/>
              <a:cs typeface="Times New Roman"/>
            </a:endParaRPr>
          </a:p>
          <a:p>
            <a:pPr marL="36830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E.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4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6214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7.6.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SPIN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PROBLEM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MEASUREMENT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33056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pc="-80"/>
              <a:t>A </a:t>
            </a:r>
            <a:r>
              <a:rPr dirty="0" spc="-45"/>
              <a:t>million</a:t>
            </a:r>
            <a:r>
              <a:rPr dirty="0" spc="-85"/>
              <a:t> </a:t>
            </a:r>
            <a:r>
              <a:rPr dirty="0" i="1">
                <a:latin typeface="Times New Roman"/>
                <a:cs typeface="Times New Roman"/>
              </a:rPr>
              <a:t>↑</a:t>
            </a:r>
            <a:r>
              <a:rPr dirty="0" spc="-80" i="1">
                <a:latin typeface="Times New Roman"/>
                <a:cs typeface="Times New Roman"/>
              </a:rPr>
              <a:t> </a:t>
            </a:r>
            <a:r>
              <a:rPr dirty="0" spc="-50"/>
              <a:t>silver</a:t>
            </a:r>
            <a:r>
              <a:rPr dirty="0" spc="-80"/>
              <a:t> </a:t>
            </a:r>
            <a:r>
              <a:rPr dirty="0"/>
              <a:t>atoms</a:t>
            </a:r>
            <a:r>
              <a:rPr dirty="0" spc="-80"/>
              <a:t> </a:t>
            </a:r>
            <a:r>
              <a:rPr dirty="0" spc="-35"/>
              <a:t>passes</a:t>
            </a:r>
            <a:r>
              <a:rPr dirty="0" spc="-75"/>
              <a:t> </a:t>
            </a:r>
            <a:r>
              <a:rPr dirty="0"/>
              <a:t>through</a:t>
            </a:r>
            <a:r>
              <a:rPr dirty="0" spc="-80"/>
              <a:t> </a:t>
            </a:r>
            <a:r>
              <a:rPr dirty="0"/>
              <a:t>an</a:t>
            </a:r>
            <a:r>
              <a:rPr dirty="0" spc="-85"/>
              <a:t> </a:t>
            </a:r>
            <a:r>
              <a:rPr dirty="0" spc="75">
                <a:latin typeface="Cambria"/>
                <a:cs typeface="Cambria"/>
              </a:rPr>
              <a:t>x</a:t>
            </a:r>
            <a:r>
              <a:rPr dirty="0" spc="75"/>
              <a:t>-</a:t>
            </a:r>
            <a:r>
              <a:rPr dirty="0" spc="-20"/>
              <a:t>oriented</a:t>
            </a:r>
            <a:r>
              <a:rPr dirty="0" spc="-80"/>
              <a:t> </a:t>
            </a:r>
            <a:r>
              <a:rPr dirty="0" spc="-10"/>
              <a:t>Stern-Gerlach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45" y="1588374"/>
            <a:ext cx="8267065" cy="388302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23495" marR="5080">
              <a:lnSpc>
                <a:spcPct val="101699"/>
              </a:lnSpc>
              <a:spcBef>
                <a:spcPts val="75"/>
              </a:spcBef>
              <a:tabLst>
                <a:tab pos="4191000" algn="l"/>
              </a:tabLst>
            </a:pPr>
            <a:r>
              <a:rPr dirty="0" sz="2450">
                <a:latin typeface="Times New Roman"/>
                <a:cs typeface="Times New Roman"/>
              </a:rPr>
              <a:t>apparatus,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then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ones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came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out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positive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passed </a:t>
            </a:r>
            <a:r>
              <a:rPr dirty="0" sz="2450">
                <a:latin typeface="Times New Roman"/>
                <a:cs typeface="Times New Roman"/>
              </a:rPr>
              <a:t>through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Cambria"/>
                <a:cs typeface="Cambria"/>
              </a:rPr>
              <a:t>z</a:t>
            </a:r>
            <a:r>
              <a:rPr dirty="0" sz="2450">
                <a:latin typeface="Times New Roman"/>
                <a:cs typeface="Times New Roman"/>
              </a:rPr>
              <a:t>-oriented</a:t>
            </a:r>
            <a:r>
              <a:rPr dirty="0" sz="2450" spc="2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apparatus.</a:t>
            </a:r>
            <a:r>
              <a:rPr dirty="0" sz="2450">
                <a:latin typeface="Times New Roman"/>
                <a:cs typeface="Times New Roman"/>
              </a:rPr>
              <a:t>	Roughly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how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many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come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out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as</a:t>
            </a:r>
            <a:endParaRPr sz="2450">
              <a:latin typeface="Times New Roman"/>
              <a:cs typeface="Times New Roman"/>
            </a:endParaRPr>
          </a:p>
          <a:p>
            <a:pPr marL="23495">
              <a:lnSpc>
                <a:spcPct val="100000"/>
              </a:lnSpc>
              <a:spcBef>
                <a:spcPts val="50"/>
              </a:spcBef>
            </a:pPr>
            <a:r>
              <a:rPr dirty="0" sz="2450" spc="-25" i="1">
                <a:latin typeface="Times New Roman"/>
                <a:cs typeface="Times New Roman"/>
              </a:rPr>
              <a:t>↓</a:t>
            </a:r>
            <a:r>
              <a:rPr dirty="0" sz="2450" spc="-25">
                <a:latin typeface="Times New Roman"/>
                <a:cs typeface="Times New Roman"/>
              </a:rPr>
              <a:t>?</a:t>
            </a:r>
            <a:endParaRPr sz="2450">
              <a:latin typeface="Times New Roman"/>
              <a:cs typeface="Times New Roman"/>
            </a:endParaRPr>
          </a:p>
          <a:p>
            <a:pPr marL="394335" indent="-370205">
              <a:lnSpc>
                <a:spcPct val="100000"/>
              </a:lnSpc>
              <a:spcBef>
                <a:spcPts val="16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million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Half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million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quarter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million</a:t>
            </a:r>
            <a:endParaRPr sz="2450">
              <a:latin typeface="Times New Roman"/>
              <a:cs typeface="Times New Roman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-20">
                <a:latin typeface="Times New Roman"/>
                <a:cs typeface="Times New Roman"/>
              </a:rPr>
              <a:t>None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C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788888" y="878291"/>
            <a:ext cx="318579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10">
                <a:latin typeface="Times New Roman"/>
                <a:cs typeface="Times New Roman"/>
              </a:rPr>
              <a:t>7.7.</a:t>
            </a:r>
            <a:r>
              <a:rPr dirty="0" sz="1200" spc="260">
                <a:latin typeface="Times New Roman"/>
                <a:cs typeface="Times New Roman"/>
              </a:rPr>
              <a:t>  </a:t>
            </a:r>
            <a:r>
              <a:rPr dirty="0" sz="1200" spc="10">
                <a:latin typeface="Times New Roman"/>
                <a:cs typeface="Times New Roman"/>
              </a:rPr>
              <a:t>SPLITTING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SPECTRAL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LINES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718819" y="1238181"/>
            <a:ext cx="3834129" cy="2882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572770" algn="l"/>
              </a:tabLst>
            </a:pPr>
            <a:r>
              <a:rPr dirty="0" sz="1700" spc="-25" b="1">
                <a:latin typeface="Georgia"/>
                <a:cs typeface="Georgia"/>
              </a:rPr>
              <a:t>7.7</a:t>
            </a:r>
            <a:r>
              <a:rPr dirty="0" sz="1700" b="1">
                <a:latin typeface="Georgia"/>
                <a:cs typeface="Georgia"/>
              </a:rPr>
              <a:t>	Splitting</a:t>
            </a:r>
            <a:r>
              <a:rPr dirty="0" sz="1700" spc="35" b="1">
                <a:latin typeface="Georgia"/>
                <a:cs typeface="Georgia"/>
              </a:rPr>
              <a:t> </a:t>
            </a:r>
            <a:r>
              <a:rPr dirty="0" sz="1700" b="1">
                <a:latin typeface="Georgia"/>
                <a:cs typeface="Georgia"/>
              </a:rPr>
              <a:t>of</a:t>
            </a:r>
            <a:r>
              <a:rPr dirty="0" sz="1700" spc="45" b="1">
                <a:latin typeface="Georgia"/>
                <a:cs typeface="Georgia"/>
              </a:rPr>
              <a:t> </a:t>
            </a:r>
            <a:r>
              <a:rPr dirty="0" sz="1700" b="1">
                <a:latin typeface="Georgia"/>
                <a:cs typeface="Georgia"/>
              </a:rPr>
              <a:t>the</a:t>
            </a:r>
            <a:r>
              <a:rPr dirty="0" sz="1700" spc="35" b="1">
                <a:latin typeface="Georgia"/>
                <a:cs typeface="Georgia"/>
              </a:rPr>
              <a:t> </a:t>
            </a:r>
            <a:r>
              <a:rPr dirty="0" sz="1700" spc="-20" b="1">
                <a:latin typeface="Georgia"/>
                <a:cs typeface="Georgia"/>
              </a:rPr>
              <a:t>Spectral</a:t>
            </a:r>
            <a:r>
              <a:rPr dirty="0" sz="1700" spc="40" b="1">
                <a:latin typeface="Georgia"/>
                <a:cs typeface="Georgia"/>
              </a:rPr>
              <a:t> </a:t>
            </a:r>
            <a:r>
              <a:rPr dirty="0" sz="1700" spc="-45" b="1">
                <a:latin typeface="Georgia"/>
                <a:cs typeface="Georgia"/>
              </a:rPr>
              <a:t>Lines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08190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10">
                <a:latin typeface="Times New Roman"/>
                <a:cs typeface="Times New Roman"/>
              </a:rPr>
              <a:t>7.7.</a:t>
            </a:r>
            <a:r>
              <a:rPr dirty="0" sz="1200" spc="260">
                <a:latin typeface="Times New Roman"/>
                <a:cs typeface="Times New Roman"/>
              </a:rPr>
              <a:t>  </a:t>
            </a:r>
            <a:r>
              <a:rPr dirty="0" sz="1200" spc="10">
                <a:latin typeface="Times New Roman"/>
                <a:cs typeface="Times New Roman"/>
              </a:rPr>
              <a:t>SPLITTING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SPECTRAL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LINES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If</a:t>
            </a:r>
            <a:r>
              <a:rPr dirty="0" spc="50"/>
              <a:t> </a:t>
            </a:r>
            <a:r>
              <a:rPr dirty="0"/>
              <a:t>an</a:t>
            </a:r>
            <a:r>
              <a:rPr dirty="0" spc="55"/>
              <a:t> </a:t>
            </a:r>
            <a:r>
              <a:rPr dirty="0"/>
              <a:t>atom</a:t>
            </a:r>
            <a:r>
              <a:rPr dirty="0" spc="55"/>
              <a:t> </a:t>
            </a:r>
            <a:r>
              <a:rPr dirty="0"/>
              <a:t>is</a:t>
            </a:r>
            <a:r>
              <a:rPr dirty="0" spc="55"/>
              <a:t> </a:t>
            </a:r>
            <a:r>
              <a:rPr dirty="0"/>
              <a:t>in</a:t>
            </a:r>
            <a:r>
              <a:rPr dirty="0" spc="60"/>
              <a:t> </a:t>
            </a:r>
            <a:r>
              <a:rPr dirty="0"/>
              <a:t>an</a:t>
            </a:r>
            <a:r>
              <a:rPr dirty="0" spc="55"/>
              <a:t> </a:t>
            </a:r>
            <a:r>
              <a:rPr dirty="0"/>
              <a:t>external</a:t>
            </a:r>
            <a:r>
              <a:rPr dirty="0" spc="55"/>
              <a:t> </a:t>
            </a:r>
            <a:r>
              <a:rPr dirty="0"/>
              <a:t>magnetic</a:t>
            </a:r>
            <a:r>
              <a:rPr dirty="0" spc="60"/>
              <a:t> </a:t>
            </a:r>
            <a:r>
              <a:rPr dirty="0" spc="-40"/>
              <a:t>field</a:t>
            </a:r>
            <a:r>
              <a:rPr dirty="0" spc="55"/>
              <a:t> </a:t>
            </a:r>
            <a:r>
              <a:rPr dirty="0"/>
              <a:t>pointing</a:t>
            </a:r>
            <a:r>
              <a:rPr dirty="0" spc="60"/>
              <a:t> </a:t>
            </a:r>
            <a:r>
              <a:rPr dirty="0"/>
              <a:t>in</a:t>
            </a:r>
            <a:r>
              <a:rPr dirty="0" spc="60"/>
              <a:t> </a:t>
            </a:r>
            <a:r>
              <a:rPr dirty="0"/>
              <a:t>the</a:t>
            </a:r>
            <a:r>
              <a:rPr dirty="0" spc="55"/>
              <a:t> </a:t>
            </a:r>
            <a:r>
              <a:rPr dirty="0" spc="-10"/>
              <a:t>positive</a:t>
            </a: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>
                <a:latin typeface="Cambria"/>
                <a:cs typeface="Cambria"/>
              </a:rPr>
              <a:t>z</a:t>
            </a:r>
            <a:r>
              <a:rPr dirty="0" spc="150">
                <a:latin typeface="Cambria"/>
                <a:cs typeface="Cambria"/>
              </a:rPr>
              <a:t> </a:t>
            </a:r>
            <a:r>
              <a:rPr dirty="0"/>
              <a:t>direction</a:t>
            </a:r>
            <a:r>
              <a:rPr dirty="0" spc="7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8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93915" y="2170390"/>
            <a:ext cx="8306434" cy="217487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408305" indent="-370205">
              <a:lnSpc>
                <a:spcPct val="100000"/>
              </a:lnSpc>
              <a:spcBef>
                <a:spcPts val="125"/>
              </a:spcBef>
              <a:buAutoNum type="alphaUcPeriod"/>
              <a:tabLst>
                <a:tab pos="408305" algn="l"/>
              </a:tabLst>
            </a:pP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60">
                <a:latin typeface="Times New Roman"/>
                <a:cs typeface="Times New Roman"/>
              </a:rPr>
              <a:t>will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cause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higher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Cambria"/>
                <a:cs typeface="Cambria"/>
              </a:rPr>
              <a:t>m</a:t>
            </a:r>
            <a:r>
              <a:rPr dirty="0" baseline="-16260" sz="3075" spc="82">
                <a:latin typeface="Cambria"/>
                <a:cs typeface="Cambria"/>
              </a:rPr>
              <a:t>l</a:t>
            </a:r>
            <a:r>
              <a:rPr dirty="0" baseline="-16260" sz="3075" spc="330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states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have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more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energy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lower</a:t>
            </a:r>
            <a:endParaRPr sz="2450">
              <a:latin typeface="Times New Roman"/>
              <a:cs typeface="Times New Roman"/>
            </a:endParaRPr>
          </a:p>
          <a:p>
            <a:pPr marL="408940">
              <a:lnSpc>
                <a:spcPct val="100000"/>
              </a:lnSpc>
              <a:spcBef>
                <a:spcPts val="50"/>
              </a:spcBef>
            </a:pPr>
            <a:r>
              <a:rPr dirty="0" sz="2450" spc="45">
                <a:latin typeface="Cambria"/>
                <a:cs typeface="Cambria"/>
              </a:rPr>
              <a:t>m</a:t>
            </a:r>
            <a:r>
              <a:rPr dirty="0" baseline="-16260" sz="3075" spc="67">
                <a:latin typeface="Cambria"/>
                <a:cs typeface="Cambria"/>
              </a:rPr>
              <a:t>l</a:t>
            </a:r>
            <a:r>
              <a:rPr dirty="0" sz="2450" spc="4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408305" indent="-358140">
              <a:lnSpc>
                <a:spcPct val="100000"/>
              </a:lnSpc>
              <a:spcBef>
                <a:spcPts val="1045"/>
              </a:spcBef>
              <a:buAutoNum type="alphaUcPeriod" startAt="2"/>
              <a:tabLst>
                <a:tab pos="408305" algn="l"/>
              </a:tabLst>
            </a:pP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 spc="-60">
                <a:latin typeface="Times New Roman"/>
                <a:cs typeface="Times New Roman"/>
              </a:rPr>
              <a:t>will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cause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spc="-75">
                <a:latin typeface="Times New Roman"/>
                <a:cs typeface="Times New Roman"/>
              </a:rPr>
              <a:t>lower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Cambria"/>
                <a:cs typeface="Cambria"/>
              </a:rPr>
              <a:t>m</a:t>
            </a:r>
            <a:r>
              <a:rPr dirty="0" baseline="-16260" sz="3075" spc="82">
                <a:latin typeface="Cambria"/>
                <a:cs typeface="Cambria"/>
              </a:rPr>
              <a:t>l</a:t>
            </a:r>
            <a:r>
              <a:rPr dirty="0" baseline="-16260" sz="3075" spc="330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states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have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more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energy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higher</a:t>
            </a:r>
            <a:endParaRPr sz="2450">
              <a:latin typeface="Times New Roman"/>
              <a:cs typeface="Times New Roman"/>
            </a:endParaRPr>
          </a:p>
          <a:p>
            <a:pPr marL="408940">
              <a:lnSpc>
                <a:spcPct val="100000"/>
              </a:lnSpc>
              <a:spcBef>
                <a:spcPts val="50"/>
              </a:spcBef>
            </a:pPr>
            <a:r>
              <a:rPr dirty="0" sz="2450" spc="45">
                <a:latin typeface="Cambria"/>
                <a:cs typeface="Cambria"/>
              </a:rPr>
              <a:t>m</a:t>
            </a:r>
            <a:r>
              <a:rPr dirty="0" baseline="-16260" sz="3075" spc="67">
                <a:latin typeface="Cambria"/>
                <a:cs typeface="Cambria"/>
              </a:rPr>
              <a:t>l</a:t>
            </a:r>
            <a:r>
              <a:rPr dirty="0" sz="2450" spc="4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407670" indent="-361950">
              <a:lnSpc>
                <a:spcPct val="100000"/>
              </a:lnSpc>
              <a:spcBef>
                <a:spcPts val="1045"/>
              </a:spcBef>
              <a:buAutoNum type="alphaUcPeriod" startAt="3"/>
              <a:tabLst>
                <a:tab pos="40767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atom’s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will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still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independent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45">
                <a:latin typeface="Cambria"/>
                <a:cs typeface="Cambria"/>
              </a:rPr>
              <a:t>m</a:t>
            </a:r>
            <a:r>
              <a:rPr dirty="0" baseline="-16260" sz="3075" spc="67">
                <a:latin typeface="Cambria"/>
                <a:cs typeface="Cambria"/>
              </a:rPr>
              <a:t>l</a:t>
            </a:r>
            <a:r>
              <a:rPr dirty="0" sz="2450" spc="4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08190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10">
                <a:latin typeface="Times New Roman"/>
                <a:cs typeface="Times New Roman"/>
              </a:rPr>
              <a:t>7.7.</a:t>
            </a:r>
            <a:r>
              <a:rPr dirty="0" sz="1200" spc="260">
                <a:latin typeface="Times New Roman"/>
                <a:cs typeface="Times New Roman"/>
              </a:rPr>
              <a:t>  </a:t>
            </a:r>
            <a:r>
              <a:rPr dirty="0" sz="1200" spc="10">
                <a:latin typeface="Times New Roman"/>
                <a:cs typeface="Times New Roman"/>
              </a:rPr>
              <a:t>SPLITTING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SPECTRAL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LINES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If</a:t>
            </a:r>
            <a:r>
              <a:rPr dirty="0" spc="50"/>
              <a:t> </a:t>
            </a:r>
            <a:r>
              <a:rPr dirty="0"/>
              <a:t>an</a:t>
            </a:r>
            <a:r>
              <a:rPr dirty="0" spc="55"/>
              <a:t> </a:t>
            </a:r>
            <a:r>
              <a:rPr dirty="0"/>
              <a:t>atom</a:t>
            </a:r>
            <a:r>
              <a:rPr dirty="0" spc="55"/>
              <a:t> </a:t>
            </a:r>
            <a:r>
              <a:rPr dirty="0"/>
              <a:t>is</a:t>
            </a:r>
            <a:r>
              <a:rPr dirty="0" spc="55"/>
              <a:t> </a:t>
            </a:r>
            <a:r>
              <a:rPr dirty="0"/>
              <a:t>in</a:t>
            </a:r>
            <a:r>
              <a:rPr dirty="0" spc="60"/>
              <a:t> </a:t>
            </a:r>
            <a:r>
              <a:rPr dirty="0"/>
              <a:t>an</a:t>
            </a:r>
            <a:r>
              <a:rPr dirty="0" spc="55"/>
              <a:t> </a:t>
            </a:r>
            <a:r>
              <a:rPr dirty="0"/>
              <a:t>external</a:t>
            </a:r>
            <a:r>
              <a:rPr dirty="0" spc="55"/>
              <a:t> </a:t>
            </a:r>
            <a:r>
              <a:rPr dirty="0"/>
              <a:t>magnetic</a:t>
            </a:r>
            <a:r>
              <a:rPr dirty="0" spc="60"/>
              <a:t> </a:t>
            </a:r>
            <a:r>
              <a:rPr dirty="0" spc="-40"/>
              <a:t>field</a:t>
            </a:r>
            <a:r>
              <a:rPr dirty="0" spc="55"/>
              <a:t> </a:t>
            </a:r>
            <a:r>
              <a:rPr dirty="0"/>
              <a:t>pointing</a:t>
            </a:r>
            <a:r>
              <a:rPr dirty="0" spc="60"/>
              <a:t> </a:t>
            </a:r>
            <a:r>
              <a:rPr dirty="0"/>
              <a:t>in</a:t>
            </a:r>
            <a:r>
              <a:rPr dirty="0" spc="60"/>
              <a:t> </a:t>
            </a:r>
            <a:r>
              <a:rPr dirty="0"/>
              <a:t>the</a:t>
            </a:r>
            <a:r>
              <a:rPr dirty="0" spc="55"/>
              <a:t> </a:t>
            </a:r>
            <a:r>
              <a:rPr dirty="0" spc="-10"/>
              <a:t>positive</a:t>
            </a: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>
                <a:latin typeface="Cambria"/>
                <a:cs typeface="Cambria"/>
              </a:rPr>
              <a:t>z</a:t>
            </a:r>
            <a:r>
              <a:rPr dirty="0" spc="150">
                <a:latin typeface="Cambria"/>
                <a:cs typeface="Cambria"/>
              </a:rPr>
              <a:t> </a:t>
            </a:r>
            <a:r>
              <a:rPr dirty="0"/>
              <a:t>direction</a:t>
            </a:r>
            <a:r>
              <a:rPr dirty="0" spc="7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8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81215" y="2170390"/>
            <a:ext cx="8331834" cy="279463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421005" indent="-370205">
              <a:lnSpc>
                <a:spcPct val="100000"/>
              </a:lnSpc>
              <a:spcBef>
                <a:spcPts val="125"/>
              </a:spcBef>
              <a:buAutoNum type="alphaUcPeriod"/>
              <a:tabLst>
                <a:tab pos="421005" algn="l"/>
              </a:tabLst>
            </a:pP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60">
                <a:latin typeface="Times New Roman"/>
                <a:cs typeface="Times New Roman"/>
              </a:rPr>
              <a:t>will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cause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higher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Cambria"/>
                <a:cs typeface="Cambria"/>
              </a:rPr>
              <a:t>m</a:t>
            </a:r>
            <a:r>
              <a:rPr dirty="0" baseline="-16260" sz="3075" spc="82">
                <a:latin typeface="Cambria"/>
                <a:cs typeface="Cambria"/>
              </a:rPr>
              <a:t>l</a:t>
            </a:r>
            <a:r>
              <a:rPr dirty="0" baseline="-16260" sz="3075" spc="330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states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have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more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energy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lower</a:t>
            </a:r>
            <a:endParaRPr sz="2450">
              <a:latin typeface="Times New Roman"/>
              <a:cs typeface="Times New Roman"/>
            </a:endParaRPr>
          </a:p>
          <a:p>
            <a:pPr marL="421640">
              <a:lnSpc>
                <a:spcPct val="100000"/>
              </a:lnSpc>
              <a:spcBef>
                <a:spcPts val="50"/>
              </a:spcBef>
            </a:pPr>
            <a:r>
              <a:rPr dirty="0" sz="2450" spc="45">
                <a:latin typeface="Cambria"/>
                <a:cs typeface="Cambria"/>
              </a:rPr>
              <a:t>m</a:t>
            </a:r>
            <a:r>
              <a:rPr dirty="0" baseline="-16260" sz="3075" spc="67">
                <a:latin typeface="Cambria"/>
                <a:cs typeface="Cambria"/>
              </a:rPr>
              <a:t>l</a:t>
            </a:r>
            <a:r>
              <a:rPr dirty="0" sz="2450" spc="4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421005" indent="-358140">
              <a:lnSpc>
                <a:spcPct val="100000"/>
              </a:lnSpc>
              <a:spcBef>
                <a:spcPts val="1045"/>
              </a:spcBef>
              <a:buAutoNum type="alphaUcPeriod" startAt="2"/>
              <a:tabLst>
                <a:tab pos="421005" algn="l"/>
              </a:tabLst>
            </a:pP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 spc="-60">
                <a:latin typeface="Times New Roman"/>
                <a:cs typeface="Times New Roman"/>
              </a:rPr>
              <a:t>will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cause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spc="-75">
                <a:latin typeface="Times New Roman"/>
                <a:cs typeface="Times New Roman"/>
              </a:rPr>
              <a:t>lower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Cambria"/>
                <a:cs typeface="Cambria"/>
              </a:rPr>
              <a:t>m</a:t>
            </a:r>
            <a:r>
              <a:rPr dirty="0" baseline="-16260" sz="3075" spc="82">
                <a:latin typeface="Cambria"/>
                <a:cs typeface="Cambria"/>
              </a:rPr>
              <a:t>l</a:t>
            </a:r>
            <a:r>
              <a:rPr dirty="0" baseline="-16260" sz="3075" spc="330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states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have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more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energy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higher</a:t>
            </a:r>
            <a:endParaRPr sz="2450">
              <a:latin typeface="Times New Roman"/>
              <a:cs typeface="Times New Roman"/>
            </a:endParaRPr>
          </a:p>
          <a:p>
            <a:pPr marL="421640">
              <a:lnSpc>
                <a:spcPct val="100000"/>
              </a:lnSpc>
              <a:spcBef>
                <a:spcPts val="50"/>
              </a:spcBef>
            </a:pPr>
            <a:r>
              <a:rPr dirty="0" sz="2450" spc="45">
                <a:latin typeface="Cambria"/>
                <a:cs typeface="Cambria"/>
              </a:rPr>
              <a:t>m</a:t>
            </a:r>
            <a:r>
              <a:rPr dirty="0" baseline="-16260" sz="3075" spc="67">
                <a:latin typeface="Cambria"/>
                <a:cs typeface="Cambria"/>
              </a:rPr>
              <a:t>l</a:t>
            </a:r>
            <a:r>
              <a:rPr dirty="0" sz="2450" spc="4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420370" indent="-361950">
              <a:lnSpc>
                <a:spcPct val="100000"/>
              </a:lnSpc>
              <a:spcBef>
                <a:spcPts val="1045"/>
              </a:spcBef>
              <a:buAutoNum type="alphaUcPeriod" startAt="3"/>
              <a:tabLst>
                <a:tab pos="42037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atom’s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will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still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independent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45">
                <a:latin typeface="Cambria"/>
                <a:cs typeface="Cambria"/>
              </a:rPr>
              <a:t>m</a:t>
            </a:r>
            <a:r>
              <a:rPr dirty="0" baseline="-16260" sz="3075" spc="67">
                <a:latin typeface="Cambria"/>
                <a:cs typeface="Cambria"/>
              </a:rPr>
              <a:t>l</a:t>
            </a:r>
            <a:r>
              <a:rPr dirty="0" sz="2450" spc="4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38735">
              <a:lnSpc>
                <a:spcPct val="100000"/>
              </a:lnSpc>
              <a:spcBef>
                <a:spcPts val="1939"/>
              </a:spcBef>
              <a:tabLst>
                <a:tab pos="164782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A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08190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10">
                <a:latin typeface="Times New Roman"/>
                <a:cs typeface="Times New Roman"/>
              </a:rPr>
              <a:t>7.7.</a:t>
            </a:r>
            <a:r>
              <a:rPr dirty="0" sz="1200" spc="260">
                <a:latin typeface="Times New Roman"/>
                <a:cs typeface="Times New Roman"/>
              </a:rPr>
              <a:t>  </a:t>
            </a:r>
            <a:r>
              <a:rPr dirty="0" sz="1200" spc="10">
                <a:latin typeface="Times New Roman"/>
                <a:cs typeface="Times New Roman"/>
              </a:rPr>
              <a:t>SPLITTING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SPECTRAL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LINES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5426710" algn="l"/>
              </a:tabLst>
            </a:pPr>
            <a:r>
              <a:rPr dirty="0"/>
              <a:t>A</a:t>
            </a:r>
            <a:r>
              <a:rPr dirty="0" spc="220"/>
              <a:t> </a:t>
            </a:r>
            <a:r>
              <a:rPr dirty="0"/>
              <a:t>magnet</a:t>
            </a:r>
            <a:r>
              <a:rPr dirty="0" spc="220"/>
              <a:t> </a:t>
            </a:r>
            <a:r>
              <a:rPr dirty="0"/>
              <a:t>is</a:t>
            </a:r>
            <a:r>
              <a:rPr dirty="0" spc="215"/>
              <a:t> </a:t>
            </a:r>
            <a:r>
              <a:rPr dirty="0"/>
              <a:t>in</a:t>
            </a:r>
            <a:r>
              <a:rPr dirty="0" spc="215"/>
              <a:t> </a:t>
            </a:r>
            <a:r>
              <a:rPr dirty="0"/>
              <a:t>a</a:t>
            </a:r>
            <a:r>
              <a:rPr dirty="0" spc="220"/>
              <a:t> </a:t>
            </a:r>
            <a:r>
              <a:rPr dirty="0"/>
              <a:t>uniform</a:t>
            </a:r>
            <a:r>
              <a:rPr dirty="0" spc="215"/>
              <a:t> </a:t>
            </a:r>
            <a:r>
              <a:rPr dirty="0"/>
              <a:t>magnetic</a:t>
            </a:r>
            <a:r>
              <a:rPr dirty="0" spc="215"/>
              <a:t> </a:t>
            </a:r>
            <a:r>
              <a:rPr dirty="0" spc="-10"/>
              <a:t>field.</a:t>
            </a:r>
            <a:r>
              <a:rPr dirty="0"/>
              <a:t>	Its</a:t>
            </a:r>
            <a:r>
              <a:rPr dirty="0" spc="225"/>
              <a:t> </a:t>
            </a:r>
            <a:r>
              <a:rPr dirty="0"/>
              <a:t>energy</a:t>
            </a:r>
            <a:r>
              <a:rPr dirty="0" spc="220"/>
              <a:t> </a:t>
            </a:r>
            <a:r>
              <a:rPr dirty="0"/>
              <a:t>depends</a:t>
            </a:r>
            <a:r>
              <a:rPr dirty="0" spc="220"/>
              <a:t> </a:t>
            </a:r>
            <a:r>
              <a:rPr dirty="0" spc="-25"/>
              <a:t>on</a:t>
            </a: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42037"/>
            <a:ext cx="5223510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its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position.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its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orientation.</a:t>
            </a:r>
            <a:endParaRPr sz="2450">
              <a:latin typeface="Times New Roman"/>
              <a:cs typeface="Times New Roman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55">
                <a:latin typeface="Times New Roman"/>
                <a:cs typeface="Times New Roman"/>
              </a:rPr>
              <a:t>both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its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position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its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orientation.</a:t>
            </a:r>
            <a:endParaRPr sz="2450">
              <a:latin typeface="Times New Roman"/>
              <a:cs typeface="Times New Roman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neither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its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position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nor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its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orientation.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08190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10">
                <a:latin typeface="Times New Roman"/>
                <a:cs typeface="Times New Roman"/>
              </a:rPr>
              <a:t>7.7.</a:t>
            </a:r>
            <a:r>
              <a:rPr dirty="0" sz="1200" spc="260">
                <a:latin typeface="Times New Roman"/>
                <a:cs typeface="Times New Roman"/>
              </a:rPr>
              <a:t>  </a:t>
            </a:r>
            <a:r>
              <a:rPr dirty="0" sz="1200" spc="10">
                <a:latin typeface="Times New Roman"/>
                <a:cs typeface="Times New Roman"/>
              </a:rPr>
              <a:t>SPLITTING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SPECTRAL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LINES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5426710" algn="l"/>
              </a:tabLst>
            </a:pPr>
            <a:r>
              <a:rPr dirty="0"/>
              <a:t>A</a:t>
            </a:r>
            <a:r>
              <a:rPr dirty="0" spc="220"/>
              <a:t> </a:t>
            </a:r>
            <a:r>
              <a:rPr dirty="0"/>
              <a:t>magnet</a:t>
            </a:r>
            <a:r>
              <a:rPr dirty="0" spc="220"/>
              <a:t> </a:t>
            </a:r>
            <a:r>
              <a:rPr dirty="0"/>
              <a:t>is</a:t>
            </a:r>
            <a:r>
              <a:rPr dirty="0" spc="215"/>
              <a:t> </a:t>
            </a:r>
            <a:r>
              <a:rPr dirty="0"/>
              <a:t>in</a:t>
            </a:r>
            <a:r>
              <a:rPr dirty="0" spc="215"/>
              <a:t> </a:t>
            </a:r>
            <a:r>
              <a:rPr dirty="0"/>
              <a:t>a</a:t>
            </a:r>
            <a:r>
              <a:rPr dirty="0" spc="220"/>
              <a:t> </a:t>
            </a:r>
            <a:r>
              <a:rPr dirty="0"/>
              <a:t>uniform</a:t>
            </a:r>
            <a:r>
              <a:rPr dirty="0" spc="215"/>
              <a:t> </a:t>
            </a:r>
            <a:r>
              <a:rPr dirty="0"/>
              <a:t>magnetic</a:t>
            </a:r>
            <a:r>
              <a:rPr dirty="0" spc="215"/>
              <a:t> </a:t>
            </a:r>
            <a:r>
              <a:rPr dirty="0" spc="-10"/>
              <a:t>field.</a:t>
            </a:r>
            <a:r>
              <a:rPr dirty="0"/>
              <a:t>	Its</a:t>
            </a:r>
            <a:r>
              <a:rPr dirty="0" spc="225"/>
              <a:t> </a:t>
            </a:r>
            <a:r>
              <a:rPr dirty="0"/>
              <a:t>energy</a:t>
            </a:r>
            <a:r>
              <a:rPr dirty="0" spc="220"/>
              <a:t> </a:t>
            </a:r>
            <a:r>
              <a:rPr dirty="0"/>
              <a:t>depends</a:t>
            </a:r>
            <a:r>
              <a:rPr dirty="0" spc="220"/>
              <a:t> </a:t>
            </a:r>
            <a:r>
              <a:rPr dirty="0" spc="-25"/>
              <a:t>on</a:t>
            </a: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42037"/>
            <a:ext cx="5231130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its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position.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its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orientation.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55">
                <a:latin typeface="Times New Roman"/>
                <a:cs typeface="Times New Roman"/>
              </a:rPr>
              <a:t>both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its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position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its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orientation.</a:t>
            </a:r>
            <a:endParaRPr sz="2450">
              <a:latin typeface="Times New Roman"/>
              <a:cs typeface="Times New Roman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neither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its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position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nor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its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orientation.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08190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10">
                <a:latin typeface="Times New Roman"/>
                <a:cs typeface="Times New Roman"/>
              </a:rPr>
              <a:t>7.7.</a:t>
            </a:r>
            <a:r>
              <a:rPr dirty="0" sz="1200" spc="260">
                <a:latin typeface="Times New Roman"/>
                <a:cs typeface="Times New Roman"/>
              </a:rPr>
              <a:t>  </a:t>
            </a:r>
            <a:r>
              <a:rPr dirty="0" sz="1200" spc="10">
                <a:latin typeface="Times New Roman"/>
                <a:cs typeface="Times New Roman"/>
              </a:rPr>
              <a:t>SPLITTING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SPECTRAL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LINES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08797"/>
            <a:ext cx="8282305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Each</a:t>
            </a:r>
            <a:r>
              <a:rPr dirty="0" spc="50"/>
              <a:t> </a:t>
            </a:r>
            <a:r>
              <a:rPr dirty="0" spc="-65"/>
              <a:t>of</a:t>
            </a:r>
            <a:r>
              <a:rPr dirty="0" spc="50"/>
              <a:t> </a:t>
            </a:r>
            <a:r>
              <a:rPr dirty="0"/>
              <a:t>the</a:t>
            </a:r>
            <a:r>
              <a:rPr dirty="0" spc="50"/>
              <a:t> </a:t>
            </a:r>
            <a:r>
              <a:rPr dirty="0" spc="-85"/>
              <a:t>following</a:t>
            </a:r>
            <a:r>
              <a:rPr dirty="0" spc="45"/>
              <a:t> </a:t>
            </a:r>
            <a:r>
              <a:rPr dirty="0" spc="-65"/>
              <a:t>shows</a:t>
            </a:r>
            <a:r>
              <a:rPr dirty="0" spc="50"/>
              <a:t> </a:t>
            </a:r>
            <a:r>
              <a:rPr dirty="0"/>
              <a:t>the</a:t>
            </a:r>
            <a:r>
              <a:rPr dirty="0" spc="50"/>
              <a:t> </a:t>
            </a:r>
            <a:r>
              <a:rPr dirty="0"/>
              <a:t>initial</a:t>
            </a:r>
            <a:r>
              <a:rPr dirty="0" spc="50"/>
              <a:t> </a:t>
            </a:r>
            <a:r>
              <a:rPr dirty="0"/>
              <a:t>and</a:t>
            </a:r>
            <a:r>
              <a:rPr dirty="0" spc="50"/>
              <a:t> </a:t>
            </a:r>
            <a:r>
              <a:rPr dirty="0" spc="-25"/>
              <a:t>final</a:t>
            </a:r>
            <a:r>
              <a:rPr dirty="0" spc="50"/>
              <a:t> </a:t>
            </a:r>
            <a:r>
              <a:rPr dirty="0"/>
              <a:t>quantum</a:t>
            </a:r>
            <a:r>
              <a:rPr dirty="0" spc="40"/>
              <a:t> </a:t>
            </a:r>
            <a:r>
              <a:rPr dirty="0" spc="-10"/>
              <a:t>numbers </a:t>
            </a:r>
            <a:r>
              <a:rPr dirty="0" spc="95"/>
              <a:t>(</a:t>
            </a:r>
            <a:r>
              <a:rPr dirty="0" spc="95">
                <a:latin typeface="Cambria"/>
                <a:cs typeface="Cambria"/>
              </a:rPr>
              <a:t>n,</a:t>
            </a:r>
            <a:r>
              <a:rPr dirty="0" spc="-145">
                <a:latin typeface="Cambria"/>
                <a:cs typeface="Cambria"/>
              </a:rPr>
              <a:t> </a:t>
            </a:r>
            <a:r>
              <a:rPr dirty="0" spc="135">
                <a:latin typeface="Cambria"/>
                <a:cs typeface="Cambria"/>
              </a:rPr>
              <a:t>l,</a:t>
            </a:r>
            <a:r>
              <a:rPr dirty="0" spc="-135">
                <a:latin typeface="Cambria"/>
                <a:cs typeface="Cambria"/>
              </a:rPr>
              <a:t> </a:t>
            </a:r>
            <a:r>
              <a:rPr dirty="0" spc="85">
                <a:latin typeface="Cambria"/>
                <a:cs typeface="Cambria"/>
              </a:rPr>
              <a:t>m</a:t>
            </a:r>
            <a:r>
              <a:rPr dirty="0" baseline="-16260" sz="3075" spc="127">
                <a:latin typeface="Cambria"/>
                <a:cs typeface="Cambria"/>
              </a:rPr>
              <a:t>l</a:t>
            </a:r>
            <a:r>
              <a:rPr dirty="0" sz="2450" spc="85"/>
              <a:t>)</a:t>
            </a:r>
            <a:r>
              <a:rPr dirty="0" sz="2450" spc="440"/>
              <a:t> </a:t>
            </a:r>
            <a:r>
              <a:rPr dirty="0" sz="2450"/>
              <a:t>of</a:t>
            </a:r>
            <a:r>
              <a:rPr dirty="0" sz="2450" spc="465"/>
              <a:t> </a:t>
            </a:r>
            <a:r>
              <a:rPr dirty="0" sz="2450"/>
              <a:t>an</a:t>
            </a:r>
            <a:r>
              <a:rPr dirty="0" sz="2450" spc="470"/>
              <a:t> </a:t>
            </a:r>
            <a:r>
              <a:rPr dirty="0" sz="2450"/>
              <a:t>electron</a:t>
            </a:r>
            <a:r>
              <a:rPr dirty="0" sz="2450" spc="470"/>
              <a:t> </a:t>
            </a:r>
            <a:r>
              <a:rPr dirty="0" sz="2450"/>
              <a:t>transition.</a:t>
            </a:r>
            <a:r>
              <a:rPr dirty="0" sz="2450" spc="420"/>
              <a:t>  </a:t>
            </a:r>
            <a:r>
              <a:rPr dirty="0" sz="2450"/>
              <a:t>Which</a:t>
            </a:r>
            <a:r>
              <a:rPr dirty="0" sz="2450" spc="470"/>
              <a:t> </a:t>
            </a:r>
            <a:r>
              <a:rPr dirty="0" sz="2450"/>
              <a:t>are</a:t>
            </a:r>
            <a:r>
              <a:rPr dirty="0" sz="2450" spc="465"/>
              <a:t> </a:t>
            </a:r>
            <a:r>
              <a:rPr dirty="0" sz="2450"/>
              <a:t>allowed</a:t>
            </a:r>
            <a:r>
              <a:rPr dirty="0" sz="2450" spc="470"/>
              <a:t> </a:t>
            </a:r>
            <a:r>
              <a:rPr dirty="0" sz="2450"/>
              <a:t>by</a:t>
            </a:r>
            <a:r>
              <a:rPr dirty="0" sz="2450" spc="465"/>
              <a:t> </a:t>
            </a:r>
            <a:r>
              <a:rPr dirty="0" sz="2450" spc="-25"/>
              <a:t>the </a:t>
            </a:r>
            <a:r>
              <a:rPr dirty="0" sz="2450" spc="-10"/>
              <a:t>selection</a:t>
            </a:r>
            <a:r>
              <a:rPr dirty="0" sz="2450" spc="20"/>
              <a:t> </a:t>
            </a:r>
            <a:r>
              <a:rPr dirty="0" sz="2450"/>
              <a:t>rules?</a:t>
            </a:r>
            <a:r>
              <a:rPr dirty="0" sz="2450" spc="229"/>
              <a:t> </a:t>
            </a:r>
            <a:r>
              <a:rPr dirty="0" sz="2450"/>
              <a:t>(Choose</a:t>
            </a:r>
            <a:r>
              <a:rPr dirty="0" sz="2450" spc="20"/>
              <a:t> </a:t>
            </a:r>
            <a:r>
              <a:rPr dirty="0" sz="2450"/>
              <a:t>all</a:t>
            </a:r>
            <a:r>
              <a:rPr dirty="0" sz="2450" spc="15"/>
              <a:t> </a:t>
            </a:r>
            <a:r>
              <a:rPr dirty="0" sz="2450" spc="114"/>
              <a:t>that</a:t>
            </a:r>
            <a:r>
              <a:rPr dirty="0" sz="2450" spc="15"/>
              <a:t> </a:t>
            </a:r>
            <a:r>
              <a:rPr dirty="0" sz="2450" spc="-10"/>
              <a:t>apply.)</a:t>
            </a:r>
            <a:endParaRPr sz="2450">
              <a:latin typeface="Cambria"/>
              <a:cs typeface="Cambria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421615"/>
            <a:ext cx="2711450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(2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70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0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65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0)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(1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65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0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65">
                <a:latin typeface="Cambria"/>
                <a:cs typeface="Cambria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0)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(3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70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1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65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0)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(1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65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0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65">
                <a:latin typeface="Cambria"/>
                <a:cs typeface="Cambria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0)</a:t>
            </a:r>
            <a:endParaRPr sz="2450">
              <a:latin typeface="Times New Roman"/>
              <a:cs typeface="Times New Roman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(3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70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2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65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0)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(2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65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1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65">
                <a:latin typeface="Cambria"/>
                <a:cs typeface="Cambria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1)</a:t>
            </a:r>
            <a:endParaRPr sz="2450">
              <a:latin typeface="Times New Roman"/>
              <a:cs typeface="Times New Roman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(4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70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3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65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3)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(2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65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2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65">
                <a:latin typeface="Cambria"/>
                <a:cs typeface="Cambria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1)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08190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10">
                <a:latin typeface="Times New Roman"/>
                <a:cs typeface="Times New Roman"/>
              </a:rPr>
              <a:t>7.7.</a:t>
            </a:r>
            <a:r>
              <a:rPr dirty="0" sz="1200" spc="260">
                <a:latin typeface="Times New Roman"/>
                <a:cs typeface="Times New Roman"/>
              </a:rPr>
              <a:t>  </a:t>
            </a:r>
            <a:r>
              <a:rPr dirty="0" sz="1200" spc="10">
                <a:latin typeface="Times New Roman"/>
                <a:cs typeface="Times New Roman"/>
              </a:rPr>
              <a:t>SPLITTING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SPECTRAL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LINES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08797"/>
            <a:ext cx="8282305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Each</a:t>
            </a:r>
            <a:r>
              <a:rPr dirty="0" spc="50"/>
              <a:t> </a:t>
            </a:r>
            <a:r>
              <a:rPr dirty="0" spc="-65"/>
              <a:t>of</a:t>
            </a:r>
            <a:r>
              <a:rPr dirty="0" spc="50"/>
              <a:t> </a:t>
            </a:r>
            <a:r>
              <a:rPr dirty="0"/>
              <a:t>the</a:t>
            </a:r>
            <a:r>
              <a:rPr dirty="0" spc="50"/>
              <a:t> </a:t>
            </a:r>
            <a:r>
              <a:rPr dirty="0" spc="-85"/>
              <a:t>following</a:t>
            </a:r>
            <a:r>
              <a:rPr dirty="0" spc="45"/>
              <a:t> </a:t>
            </a:r>
            <a:r>
              <a:rPr dirty="0" spc="-65"/>
              <a:t>shows</a:t>
            </a:r>
            <a:r>
              <a:rPr dirty="0" spc="50"/>
              <a:t> </a:t>
            </a:r>
            <a:r>
              <a:rPr dirty="0"/>
              <a:t>the</a:t>
            </a:r>
            <a:r>
              <a:rPr dirty="0" spc="50"/>
              <a:t> </a:t>
            </a:r>
            <a:r>
              <a:rPr dirty="0"/>
              <a:t>initial</a:t>
            </a:r>
            <a:r>
              <a:rPr dirty="0" spc="50"/>
              <a:t> </a:t>
            </a:r>
            <a:r>
              <a:rPr dirty="0"/>
              <a:t>and</a:t>
            </a:r>
            <a:r>
              <a:rPr dirty="0" spc="50"/>
              <a:t> </a:t>
            </a:r>
            <a:r>
              <a:rPr dirty="0" spc="-25"/>
              <a:t>final</a:t>
            </a:r>
            <a:r>
              <a:rPr dirty="0" spc="50"/>
              <a:t> </a:t>
            </a:r>
            <a:r>
              <a:rPr dirty="0"/>
              <a:t>quantum</a:t>
            </a:r>
            <a:r>
              <a:rPr dirty="0" spc="40"/>
              <a:t> </a:t>
            </a:r>
            <a:r>
              <a:rPr dirty="0" spc="-10"/>
              <a:t>numbers </a:t>
            </a:r>
            <a:r>
              <a:rPr dirty="0" spc="95"/>
              <a:t>(</a:t>
            </a:r>
            <a:r>
              <a:rPr dirty="0" spc="95">
                <a:latin typeface="Cambria"/>
                <a:cs typeface="Cambria"/>
              </a:rPr>
              <a:t>n,</a:t>
            </a:r>
            <a:r>
              <a:rPr dirty="0" spc="-145">
                <a:latin typeface="Cambria"/>
                <a:cs typeface="Cambria"/>
              </a:rPr>
              <a:t> </a:t>
            </a:r>
            <a:r>
              <a:rPr dirty="0" spc="135">
                <a:latin typeface="Cambria"/>
                <a:cs typeface="Cambria"/>
              </a:rPr>
              <a:t>l,</a:t>
            </a:r>
            <a:r>
              <a:rPr dirty="0" spc="-135">
                <a:latin typeface="Cambria"/>
                <a:cs typeface="Cambria"/>
              </a:rPr>
              <a:t> </a:t>
            </a:r>
            <a:r>
              <a:rPr dirty="0" spc="85">
                <a:latin typeface="Cambria"/>
                <a:cs typeface="Cambria"/>
              </a:rPr>
              <a:t>m</a:t>
            </a:r>
            <a:r>
              <a:rPr dirty="0" baseline="-16260" sz="3075" spc="127">
                <a:latin typeface="Cambria"/>
                <a:cs typeface="Cambria"/>
              </a:rPr>
              <a:t>l</a:t>
            </a:r>
            <a:r>
              <a:rPr dirty="0" sz="2450" spc="85"/>
              <a:t>)</a:t>
            </a:r>
            <a:r>
              <a:rPr dirty="0" sz="2450" spc="440"/>
              <a:t> </a:t>
            </a:r>
            <a:r>
              <a:rPr dirty="0" sz="2450"/>
              <a:t>of</a:t>
            </a:r>
            <a:r>
              <a:rPr dirty="0" sz="2450" spc="465"/>
              <a:t> </a:t>
            </a:r>
            <a:r>
              <a:rPr dirty="0" sz="2450"/>
              <a:t>an</a:t>
            </a:r>
            <a:r>
              <a:rPr dirty="0" sz="2450" spc="470"/>
              <a:t> </a:t>
            </a:r>
            <a:r>
              <a:rPr dirty="0" sz="2450"/>
              <a:t>electron</a:t>
            </a:r>
            <a:r>
              <a:rPr dirty="0" sz="2450" spc="470"/>
              <a:t> </a:t>
            </a:r>
            <a:r>
              <a:rPr dirty="0" sz="2450"/>
              <a:t>transition.</a:t>
            </a:r>
            <a:r>
              <a:rPr dirty="0" sz="2450" spc="420"/>
              <a:t>  </a:t>
            </a:r>
            <a:r>
              <a:rPr dirty="0" sz="2450"/>
              <a:t>Which</a:t>
            </a:r>
            <a:r>
              <a:rPr dirty="0" sz="2450" spc="470"/>
              <a:t> </a:t>
            </a:r>
            <a:r>
              <a:rPr dirty="0" sz="2450"/>
              <a:t>are</a:t>
            </a:r>
            <a:r>
              <a:rPr dirty="0" sz="2450" spc="465"/>
              <a:t> </a:t>
            </a:r>
            <a:r>
              <a:rPr dirty="0" sz="2450"/>
              <a:t>allowed</a:t>
            </a:r>
            <a:r>
              <a:rPr dirty="0" sz="2450" spc="470"/>
              <a:t> </a:t>
            </a:r>
            <a:r>
              <a:rPr dirty="0" sz="2450"/>
              <a:t>by</a:t>
            </a:r>
            <a:r>
              <a:rPr dirty="0" sz="2450" spc="465"/>
              <a:t> </a:t>
            </a:r>
            <a:r>
              <a:rPr dirty="0" sz="2450" spc="-25"/>
              <a:t>the </a:t>
            </a:r>
            <a:r>
              <a:rPr dirty="0" sz="2450" spc="-10"/>
              <a:t>selection</a:t>
            </a:r>
            <a:r>
              <a:rPr dirty="0" sz="2450" spc="20"/>
              <a:t> </a:t>
            </a:r>
            <a:r>
              <a:rPr dirty="0" sz="2450"/>
              <a:t>rules?</a:t>
            </a:r>
            <a:r>
              <a:rPr dirty="0" sz="2450" spc="229"/>
              <a:t> </a:t>
            </a:r>
            <a:r>
              <a:rPr dirty="0" sz="2450"/>
              <a:t>(Choose</a:t>
            </a:r>
            <a:r>
              <a:rPr dirty="0" sz="2450" spc="20"/>
              <a:t> </a:t>
            </a:r>
            <a:r>
              <a:rPr dirty="0" sz="2450"/>
              <a:t>all</a:t>
            </a:r>
            <a:r>
              <a:rPr dirty="0" sz="2450" spc="15"/>
              <a:t> </a:t>
            </a:r>
            <a:r>
              <a:rPr dirty="0" sz="2450" spc="114"/>
              <a:t>that</a:t>
            </a:r>
            <a:r>
              <a:rPr dirty="0" sz="2450" spc="15"/>
              <a:t> </a:t>
            </a:r>
            <a:r>
              <a:rPr dirty="0" sz="2450" spc="-10"/>
              <a:t>apply.)</a:t>
            </a:r>
            <a:endParaRPr sz="2450">
              <a:latin typeface="Cambria"/>
              <a:cs typeface="Cambria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07745" y="2421615"/>
            <a:ext cx="2718435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(2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70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0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65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0)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(1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65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0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65">
                <a:latin typeface="Cambria"/>
                <a:cs typeface="Cambria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0)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(3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70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1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65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0)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(1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65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0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65">
                <a:latin typeface="Cambria"/>
                <a:cs typeface="Cambria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0)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(3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70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2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65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0)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(2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65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1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65">
                <a:latin typeface="Cambria"/>
                <a:cs typeface="Cambria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1)</a:t>
            </a:r>
            <a:endParaRPr sz="2450">
              <a:latin typeface="Times New Roman"/>
              <a:cs typeface="Times New Roman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(4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70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3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65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3)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(2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65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2</a:t>
            </a:r>
            <a:r>
              <a:rPr dirty="0" sz="2450">
                <a:latin typeface="Cambria"/>
                <a:cs typeface="Cambria"/>
              </a:rPr>
              <a:t>,</a:t>
            </a:r>
            <a:r>
              <a:rPr dirty="0" sz="2450" spc="-65">
                <a:latin typeface="Cambria"/>
                <a:cs typeface="Cambria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1)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B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C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08254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10">
                <a:latin typeface="Times New Roman"/>
                <a:cs typeface="Times New Roman"/>
              </a:rPr>
              <a:t>7.7.</a:t>
            </a:r>
            <a:r>
              <a:rPr dirty="0" sz="1200" spc="260">
                <a:latin typeface="Times New Roman"/>
                <a:cs typeface="Times New Roman"/>
              </a:rPr>
              <a:t>  </a:t>
            </a:r>
            <a:r>
              <a:rPr dirty="0" sz="1200" spc="10">
                <a:latin typeface="Times New Roman"/>
                <a:cs typeface="Times New Roman"/>
              </a:rPr>
              <a:t>SPLITTING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SPECTRAL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LINES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720407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Ignoring</a:t>
            </a:r>
            <a:r>
              <a:rPr dirty="0" spc="55"/>
              <a:t> </a:t>
            </a:r>
            <a:r>
              <a:rPr dirty="0"/>
              <a:t>spin,</a:t>
            </a:r>
            <a:r>
              <a:rPr dirty="0" spc="60"/>
              <a:t> </a:t>
            </a:r>
            <a:r>
              <a:rPr dirty="0" spc="-10"/>
              <a:t>how</a:t>
            </a:r>
            <a:r>
              <a:rPr dirty="0" spc="65"/>
              <a:t> </a:t>
            </a:r>
            <a:r>
              <a:rPr dirty="0"/>
              <a:t>many</a:t>
            </a:r>
            <a:r>
              <a:rPr dirty="0" spc="65"/>
              <a:t> </a:t>
            </a:r>
            <a:r>
              <a:rPr dirty="0"/>
              <a:t>spectral</a:t>
            </a:r>
            <a:r>
              <a:rPr dirty="0" spc="60"/>
              <a:t> </a:t>
            </a:r>
            <a:r>
              <a:rPr dirty="0"/>
              <a:t>lines</a:t>
            </a:r>
            <a:r>
              <a:rPr dirty="0" spc="65"/>
              <a:t> </a:t>
            </a:r>
            <a:r>
              <a:rPr dirty="0"/>
              <a:t>does</a:t>
            </a:r>
            <a:r>
              <a:rPr dirty="0" spc="65"/>
              <a:t> </a:t>
            </a:r>
            <a:r>
              <a:rPr dirty="0"/>
              <a:t>the</a:t>
            </a:r>
            <a:r>
              <a:rPr dirty="0" spc="55"/>
              <a:t> </a:t>
            </a:r>
            <a:r>
              <a:rPr dirty="0" spc="80">
                <a:latin typeface="Cambria"/>
                <a:cs typeface="Cambria"/>
              </a:rPr>
              <a:t>n</a:t>
            </a:r>
            <a:r>
              <a:rPr dirty="0" spc="85">
                <a:latin typeface="Cambria"/>
                <a:cs typeface="Cambria"/>
              </a:rPr>
              <a:t> </a:t>
            </a:r>
            <a:r>
              <a:rPr dirty="0" spc="385"/>
              <a:t>=</a:t>
            </a:r>
            <a:r>
              <a:rPr dirty="0" spc="5"/>
              <a:t> </a:t>
            </a:r>
            <a:r>
              <a:rPr dirty="0"/>
              <a:t>6</a:t>
            </a:r>
            <a:r>
              <a:rPr dirty="0" spc="70"/>
              <a:t> </a:t>
            </a:r>
            <a:r>
              <a:rPr dirty="0" spc="-25"/>
              <a:t>to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1664283"/>
            <a:ext cx="8259445" cy="3389629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15875" marR="5080">
              <a:lnSpc>
                <a:spcPct val="101699"/>
              </a:lnSpc>
              <a:spcBef>
                <a:spcPts val="75"/>
              </a:spcBef>
              <a:tabLst>
                <a:tab pos="1195705" algn="l"/>
              </a:tabLst>
            </a:pPr>
            <a:r>
              <a:rPr dirty="0" sz="2450" spc="80">
                <a:latin typeface="Cambria"/>
                <a:cs typeface="Cambria"/>
              </a:rPr>
              <a:t>n</a:t>
            </a:r>
            <a:r>
              <a:rPr dirty="0" sz="2450" spc="180">
                <a:latin typeface="Cambria"/>
                <a:cs typeface="Cambria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3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transition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split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into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result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114">
                <a:latin typeface="Times New Roman"/>
                <a:cs typeface="Times New Roman"/>
              </a:rPr>
              <a:t>of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external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magnetic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field? Explain.</a:t>
            </a:r>
            <a:r>
              <a:rPr dirty="0" sz="2450">
                <a:latin typeface="Times New Roman"/>
                <a:cs typeface="Times New Roman"/>
              </a:rPr>
              <a:t>	(Choose</a:t>
            </a:r>
            <a:r>
              <a:rPr dirty="0" sz="2450" spc="-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one.)</a:t>
            </a:r>
            <a:endParaRPr sz="2450">
              <a:latin typeface="Times New Roman"/>
              <a:cs typeface="Times New Roman"/>
            </a:endParaRPr>
          </a:p>
          <a:p>
            <a:pPr marL="386715" indent="-370205">
              <a:lnSpc>
                <a:spcPct val="100000"/>
              </a:lnSpc>
              <a:spcBef>
                <a:spcPts val="1645"/>
              </a:spcBef>
              <a:buAutoNum type="alphaUcPeriod"/>
              <a:tabLst>
                <a:tab pos="386715" algn="l"/>
              </a:tabLst>
            </a:pPr>
            <a:r>
              <a:rPr dirty="0" sz="2450" spc="-50">
                <a:latin typeface="Times New Roman"/>
                <a:cs typeface="Times New Roman"/>
              </a:rPr>
              <a:t>2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50">
                <a:latin typeface="Times New Roman"/>
                <a:cs typeface="Times New Roman"/>
              </a:rPr>
              <a:t>3</a:t>
            </a:r>
            <a:endParaRPr sz="2450">
              <a:latin typeface="Times New Roman"/>
              <a:cs typeface="Times New Roman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50">
                <a:latin typeface="Times New Roman"/>
                <a:cs typeface="Times New Roman"/>
              </a:rPr>
              <a:t>4</a:t>
            </a:r>
            <a:endParaRPr sz="2450">
              <a:latin typeface="Times New Roman"/>
              <a:cs typeface="Times New Roman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50">
                <a:latin typeface="Times New Roman"/>
                <a:cs typeface="Times New Roman"/>
              </a:rPr>
              <a:t>5</a:t>
            </a:r>
            <a:endParaRPr sz="2450">
              <a:latin typeface="Times New Roman"/>
              <a:cs typeface="Times New Roman"/>
            </a:endParaRPr>
          </a:p>
          <a:p>
            <a:pPr marL="386715" indent="-349885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386715" algn="l"/>
              </a:tabLst>
            </a:pPr>
            <a:r>
              <a:rPr dirty="0" sz="2450" spc="515">
                <a:latin typeface="Cambria"/>
                <a:cs typeface="Cambria"/>
              </a:rPr>
              <a:t>&gt;</a:t>
            </a:r>
            <a:r>
              <a:rPr dirty="0" sz="2450" spc="150">
                <a:latin typeface="Cambria"/>
                <a:cs typeface="Cambria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5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08254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10">
                <a:latin typeface="Times New Roman"/>
                <a:cs typeface="Times New Roman"/>
              </a:rPr>
              <a:t>7.7.</a:t>
            </a:r>
            <a:r>
              <a:rPr dirty="0" sz="1200" spc="260">
                <a:latin typeface="Times New Roman"/>
                <a:cs typeface="Times New Roman"/>
              </a:rPr>
              <a:t>  </a:t>
            </a:r>
            <a:r>
              <a:rPr dirty="0" sz="1200" spc="10">
                <a:latin typeface="Times New Roman"/>
                <a:cs typeface="Times New Roman"/>
              </a:rPr>
              <a:t>SPLITTING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SPECTRAL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LINES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720407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Ignoring</a:t>
            </a:r>
            <a:r>
              <a:rPr dirty="0" spc="55"/>
              <a:t> </a:t>
            </a:r>
            <a:r>
              <a:rPr dirty="0"/>
              <a:t>spin,</a:t>
            </a:r>
            <a:r>
              <a:rPr dirty="0" spc="60"/>
              <a:t> </a:t>
            </a:r>
            <a:r>
              <a:rPr dirty="0" spc="-10"/>
              <a:t>how</a:t>
            </a:r>
            <a:r>
              <a:rPr dirty="0" spc="65"/>
              <a:t> </a:t>
            </a:r>
            <a:r>
              <a:rPr dirty="0"/>
              <a:t>many</a:t>
            </a:r>
            <a:r>
              <a:rPr dirty="0" spc="65"/>
              <a:t> </a:t>
            </a:r>
            <a:r>
              <a:rPr dirty="0"/>
              <a:t>spectral</a:t>
            </a:r>
            <a:r>
              <a:rPr dirty="0" spc="60"/>
              <a:t> </a:t>
            </a:r>
            <a:r>
              <a:rPr dirty="0"/>
              <a:t>lines</a:t>
            </a:r>
            <a:r>
              <a:rPr dirty="0" spc="65"/>
              <a:t> </a:t>
            </a:r>
            <a:r>
              <a:rPr dirty="0"/>
              <a:t>does</a:t>
            </a:r>
            <a:r>
              <a:rPr dirty="0" spc="65"/>
              <a:t> </a:t>
            </a:r>
            <a:r>
              <a:rPr dirty="0"/>
              <a:t>the</a:t>
            </a:r>
            <a:r>
              <a:rPr dirty="0" spc="55"/>
              <a:t> </a:t>
            </a:r>
            <a:r>
              <a:rPr dirty="0" spc="80">
                <a:latin typeface="Cambria"/>
                <a:cs typeface="Cambria"/>
              </a:rPr>
              <a:t>n</a:t>
            </a:r>
            <a:r>
              <a:rPr dirty="0" spc="85">
                <a:latin typeface="Cambria"/>
                <a:cs typeface="Cambria"/>
              </a:rPr>
              <a:t> </a:t>
            </a:r>
            <a:r>
              <a:rPr dirty="0" spc="385"/>
              <a:t>=</a:t>
            </a:r>
            <a:r>
              <a:rPr dirty="0" spc="5"/>
              <a:t> </a:t>
            </a:r>
            <a:r>
              <a:rPr dirty="0"/>
              <a:t>6</a:t>
            </a:r>
            <a:r>
              <a:rPr dirty="0" spc="70"/>
              <a:t> </a:t>
            </a:r>
            <a:r>
              <a:rPr dirty="0" spc="-25"/>
              <a:t>to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68019" y="1664283"/>
            <a:ext cx="8357234" cy="476885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63500" marR="55244">
              <a:lnSpc>
                <a:spcPct val="101699"/>
              </a:lnSpc>
              <a:spcBef>
                <a:spcPts val="75"/>
              </a:spcBef>
              <a:tabLst>
                <a:tab pos="1242695" algn="l"/>
              </a:tabLst>
            </a:pPr>
            <a:r>
              <a:rPr dirty="0" sz="2450" spc="80">
                <a:latin typeface="Cambria"/>
                <a:cs typeface="Cambria"/>
              </a:rPr>
              <a:t>n</a:t>
            </a:r>
            <a:r>
              <a:rPr dirty="0" sz="2450" spc="180">
                <a:latin typeface="Cambria"/>
                <a:cs typeface="Cambria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3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transition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split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into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result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114">
                <a:latin typeface="Times New Roman"/>
                <a:cs typeface="Times New Roman"/>
              </a:rPr>
              <a:t>of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external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magnetic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field? Explain.</a:t>
            </a:r>
            <a:r>
              <a:rPr dirty="0" sz="2450">
                <a:latin typeface="Times New Roman"/>
                <a:cs typeface="Times New Roman"/>
              </a:rPr>
              <a:t>	(Choose</a:t>
            </a:r>
            <a:r>
              <a:rPr dirty="0" sz="2450" spc="-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one.)</a:t>
            </a:r>
            <a:endParaRPr sz="2450">
              <a:latin typeface="Times New Roman"/>
              <a:cs typeface="Times New Roman"/>
            </a:endParaRPr>
          </a:p>
          <a:p>
            <a:pPr marL="433705" indent="-370205">
              <a:lnSpc>
                <a:spcPct val="100000"/>
              </a:lnSpc>
              <a:spcBef>
                <a:spcPts val="1645"/>
              </a:spcBef>
              <a:buAutoNum type="alphaUcPeriod"/>
              <a:tabLst>
                <a:tab pos="433705" algn="l"/>
              </a:tabLst>
            </a:pPr>
            <a:r>
              <a:rPr dirty="0" sz="2450" spc="-50">
                <a:latin typeface="Times New Roman"/>
                <a:cs typeface="Times New Roman"/>
              </a:rPr>
              <a:t>2</a:t>
            </a:r>
            <a:endParaRPr sz="2450">
              <a:latin typeface="Times New Roman"/>
              <a:cs typeface="Times New Roman"/>
            </a:endParaRPr>
          </a:p>
          <a:p>
            <a:pPr marL="434340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34340" algn="l"/>
              </a:tabLst>
            </a:pPr>
            <a:r>
              <a:rPr dirty="0" sz="2450" spc="-50">
                <a:latin typeface="Times New Roman"/>
                <a:cs typeface="Times New Roman"/>
              </a:rPr>
              <a:t>3</a:t>
            </a:r>
            <a:endParaRPr sz="2450">
              <a:latin typeface="Times New Roman"/>
              <a:cs typeface="Times New Roman"/>
            </a:endParaRPr>
          </a:p>
          <a:p>
            <a:pPr marL="43370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33705" algn="l"/>
              </a:tabLst>
            </a:pPr>
            <a:r>
              <a:rPr dirty="0" sz="2450" spc="-50">
                <a:latin typeface="Times New Roman"/>
                <a:cs typeface="Times New Roman"/>
              </a:rPr>
              <a:t>4</a:t>
            </a:r>
            <a:endParaRPr sz="2450">
              <a:latin typeface="Times New Roman"/>
              <a:cs typeface="Times New Roman"/>
            </a:endParaRPr>
          </a:p>
          <a:p>
            <a:pPr marL="43370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33705" algn="l"/>
              </a:tabLst>
            </a:pPr>
            <a:r>
              <a:rPr dirty="0" sz="2450" spc="-50">
                <a:latin typeface="Times New Roman"/>
                <a:cs typeface="Times New Roman"/>
              </a:rPr>
              <a:t>5</a:t>
            </a:r>
            <a:endParaRPr sz="2450">
              <a:latin typeface="Times New Roman"/>
              <a:cs typeface="Times New Roman"/>
            </a:endParaRPr>
          </a:p>
          <a:p>
            <a:pPr marL="434340" indent="-349885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34340" algn="l"/>
              </a:tabLst>
            </a:pPr>
            <a:r>
              <a:rPr dirty="0" sz="2450" spc="515">
                <a:latin typeface="Cambria"/>
                <a:cs typeface="Cambria"/>
              </a:rPr>
              <a:t>&gt;</a:t>
            </a:r>
            <a:r>
              <a:rPr dirty="0" sz="2450" spc="150">
                <a:latin typeface="Cambria"/>
                <a:cs typeface="Cambria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5</a:t>
            </a:r>
            <a:endParaRPr sz="2450">
              <a:latin typeface="Times New Roman"/>
              <a:cs typeface="Times New Roman"/>
            </a:endParaRPr>
          </a:p>
          <a:p>
            <a:pPr marL="63500" marR="55880" indent="-11430">
              <a:lnSpc>
                <a:spcPct val="101699"/>
              </a:lnSpc>
              <a:spcBef>
                <a:spcPts val="1889"/>
              </a:spcBef>
              <a:tabLst>
                <a:tab pos="1661160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B.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normal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(without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spins)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Zeeman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70">
                <a:latin typeface="Times New Roman"/>
                <a:cs typeface="Times New Roman"/>
              </a:rPr>
              <a:t>effect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depends </a:t>
            </a:r>
            <a:r>
              <a:rPr dirty="0" sz="2450" spc="-35">
                <a:latin typeface="Times New Roman"/>
                <a:cs typeface="Times New Roman"/>
              </a:rPr>
              <a:t>on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 spc="170">
                <a:latin typeface="Times New Roman"/>
                <a:cs typeface="Times New Roman"/>
              </a:rPr>
              <a:t>∆</a:t>
            </a:r>
            <a:r>
              <a:rPr dirty="0" sz="2450" spc="170">
                <a:latin typeface="Cambria"/>
                <a:cs typeface="Cambria"/>
              </a:rPr>
              <a:t>m</a:t>
            </a:r>
            <a:r>
              <a:rPr dirty="0" baseline="-16260" sz="3075" spc="254">
                <a:latin typeface="Cambria"/>
                <a:cs typeface="Cambria"/>
              </a:rPr>
              <a:t>l</a:t>
            </a:r>
            <a:r>
              <a:rPr dirty="0" baseline="-16260" sz="3075" spc="292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selection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rules</a:t>
            </a:r>
            <a:r>
              <a:rPr dirty="0" sz="2450" spc="-80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say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 spc="170">
                <a:latin typeface="Times New Roman"/>
                <a:cs typeface="Times New Roman"/>
              </a:rPr>
              <a:t>∆</a:t>
            </a:r>
            <a:r>
              <a:rPr dirty="0" sz="2450" spc="170">
                <a:latin typeface="Cambria"/>
                <a:cs typeface="Cambria"/>
              </a:rPr>
              <a:t>m</a:t>
            </a:r>
            <a:r>
              <a:rPr dirty="0" baseline="-16260" sz="3075" spc="254">
                <a:latin typeface="Cambria"/>
                <a:cs typeface="Cambria"/>
              </a:rPr>
              <a:t>l</a:t>
            </a:r>
            <a:r>
              <a:rPr dirty="0" baseline="-16260" sz="3075" spc="292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only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take</a:t>
            </a:r>
            <a:r>
              <a:rPr dirty="0" sz="2450" spc="-8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on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values</a:t>
            </a:r>
            <a:endParaRPr sz="245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  <a:spcBef>
                <a:spcPts val="50"/>
              </a:spcBef>
            </a:pPr>
            <a:r>
              <a:rPr dirty="0" sz="2450" spc="55" i="1">
                <a:latin typeface="Times New Roman"/>
                <a:cs typeface="Times New Roman"/>
              </a:rPr>
              <a:t>−</a:t>
            </a:r>
            <a:r>
              <a:rPr dirty="0" sz="2450" spc="55">
                <a:latin typeface="Times New Roman"/>
                <a:cs typeface="Times New Roman"/>
              </a:rPr>
              <a:t>1,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0,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1.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20687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7.1.</a:t>
            </a:r>
            <a:r>
              <a:rPr dirty="0" sz="1200" spc="25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QUANTUM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NUMBERS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HYDROGEN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ATOM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905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20"/>
              <a:t>Recall</a:t>
            </a:r>
            <a:r>
              <a:rPr dirty="0" spc="-40"/>
              <a:t> </a:t>
            </a:r>
            <a:r>
              <a:rPr dirty="0" spc="114"/>
              <a:t>that</a:t>
            </a:r>
            <a:r>
              <a:rPr dirty="0" spc="-35"/>
              <a:t> </a:t>
            </a:r>
            <a:r>
              <a:rPr dirty="0"/>
              <a:t>the</a:t>
            </a:r>
            <a:r>
              <a:rPr dirty="0" spc="-35"/>
              <a:t> </a:t>
            </a:r>
            <a:r>
              <a:rPr dirty="0" spc="-20"/>
              <a:t>“degeneracy”</a:t>
            </a:r>
            <a:r>
              <a:rPr dirty="0" spc="-35"/>
              <a:t> </a:t>
            </a:r>
            <a:r>
              <a:rPr dirty="0" spc="-114"/>
              <a:t>of</a:t>
            </a:r>
            <a:r>
              <a:rPr dirty="0" spc="-40"/>
              <a:t> </a:t>
            </a:r>
            <a:r>
              <a:rPr dirty="0"/>
              <a:t>an</a:t>
            </a:r>
            <a:r>
              <a:rPr dirty="0" spc="-35"/>
              <a:t> </a:t>
            </a:r>
            <a:r>
              <a:rPr dirty="0" spc="-20"/>
              <a:t>energy</a:t>
            </a:r>
            <a:r>
              <a:rPr dirty="0" spc="-35"/>
              <a:t> </a:t>
            </a:r>
            <a:r>
              <a:rPr dirty="0" spc="-70"/>
              <a:t>level</a:t>
            </a:r>
            <a:r>
              <a:rPr dirty="0" spc="-35"/>
              <a:t> refers </a:t>
            </a:r>
            <a:r>
              <a:rPr dirty="0"/>
              <a:t>to</a:t>
            </a:r>
            <a:r>
              <a:rPr dirty="0" spc="-40"/>
              <a:t> </a:t>
            </a:r>
            <a:r>
              <a:rPr dirty="0" spc="-85"/>
              <a:t>how</a:t>
            </a:r>
            <a:r>
              <a:rPr dirty="0" spc="-35"/>
              <a:t> </a:t>
            </a:r>
            <a:r>
              <a:rPr dirty="0" spc="-20"/>
              <a:t>many </a:t>
            </a:r>
            <a:r>
              <a:rPr dirty="0"/>
              <a:t>independent</a:t>
            </a:r>
            <a:r>
              <a:rPr dirty="0" spc="-45"/>
              <a:t> </a:t>
            </a:r>
            <a:r>
              <a:rPr dirty="0"/>
              <a:t>quantum</a:t>
            </a:r>
            <a:r>
              <a:rPr dirty="0" spc="-40"/>
              <a:t> </a:t>
            </a:r>
            <a:r>
              <a:rPr dirty="0"/>
              <a:t>states</a:t>
            </a:r>
            <a:r>
              <a:rPr dirty="0" spc="-40"/>
              <a:t> </a:t>
            </a:r>
            <a:r>
              <a:rPr dirty="0" spc="-10"/>
              <a:t>correspond</a:t>
            </a:r>
            <a:r>
              <a:rPr dirty="0" spc="-40"/>
              <a:t> </a:t>
            </a:r>
            <a:r>
              <a:rPr dirty="0"/>
              <a:t>to</a:t>
            </a:r>
            <a:r>
              <a:rPr dirty="0" spc="-40"/>
              <a:t> </a:t>
            </a:r>
            <a:r>
              <a:rPr dirty="0"/>
              <a:t>the</a:t>
            </a:r>
            <a:r>
              <a:rPr dirty="0" spc="-40"/>
              <a:t> </a:t>
            </a:r>
            <a:r>
              <a:rPr dirty="0" spc="-20"/>
              <a:t>same</a:t>
            </a:r>
            <a:r>
              <a:rPr dirty="0" spc="-40"/>
              <a:t> </a:t>
            </a:r>
            <a:r>
              <a:rPr dirty="0"/>
              <a:t>energy.</a:t>
            </a:r>
            <a:r>
              <a:rPr dirty="0" spc="395"/>
              <a:t> </a:t>
            </a:r>
            <a:r>
              <a:rPr dirty="0" spc="55"/>
              <a:t>What </a:t>
            </a:r>
            <a:r>
              <a:rPr dirty="0"/>
              <a:t>is</a:t>
            </a:r>
            <a:r>
              <a:rPr dirty="0" spc="55"/>
              <a:t> </a:t>
            </a:r>
            <a:r>
              <a:rPr dirty="0"/>
              <a:t>the</a:t>
            </a:r>
            <a:r>
              <a:rPr dirty="0" spc="65"/>
              <a:t> </a:t>
            </a:r>
            <a:r>
              <a:rPr dirty="0" spc="-10"/>
              <a:t>degeneracy</a:t>
            </a:r>
            <a:r>
              <a:rPr dirty="0" spc="65"/>
              <a:t> </a:t>
            </a:r>
            <a:r>
              <a:rPr dirty="0"/>
              <a:t>of</a:t>
            </a:r>
            <a:r>
              <a:rPr dirty="0" spc="65"/>
              <a:t> </a:t>
            </a:r>
            <a:r>
              <a:rPr dirty="0"/>
              <a:t>the</a:t>
            </a:r>
            <a:r>
              <a:rPr dirty="0" spc="65"/>
              <a:t> </a:t>
            </a:r>
            <a:r>
              <a:rPr dirty="0"/>
              <a:t>energy</a:t>
            </a:r>
            <a:r>
              <a:rPr dirty="0" spc="70"/>
              <a:t> </a:t>
            </a:r>
            <a:r>
              <a:rPr dirty="0" spc="-25"/>
              <a:t>level</a:t>
            </a:r>
            <a:r>
              <a:rPr dirty="0" spc="55"/>
              <a:t> </a:t>
            </a:r>
            <a:r>
              <a:rPr dirty="0" spc="80">
                <a:latin typeface="Cambria"/>
                <a:cs typeface="Cambria"/>
              </a:rPr>
              <a:t>n</a:t>
            </a:r>
            <a:r>
              <a:rPr dirty="0" spc="100">
                <a:latin typeface="Cambria"/>
                <a:cs typeface="Cambria"/>
              </a:rPr>
              <a:t> </a:t>
            </a:r>
            <a:r>
              <a:rPr dirty="0" spc="385"/>
              <a:t>=</a:t>
            </a:r>
            <a:r>
              <a:rPr dirty="0" spc="30"/>
              <a:t> </a:t>
            </a:r>
            <a:r>
              <a:rPr dirty="0"/>
              <a:t>2</a:t>
            </a:r>
            <a:r>
              <a:rPr dirty="0" spc="65"/>
              <a:t> </a:t>
            </a:r>
            <a:r>
              <a:rPr dirty="0"/>
              <a:t>for</a:t>
            </a:r>
            <a:r>
              <a:rPr dirty="0" spc="65"/>
              <a:t> </a:t>
            </a:r>
            <a:r>
              <a:rPr dirty="0"/>
              <a:t>a</a:t>
            </a:r>
            <a:r>
              <a:rPr dirty="0" spc="65"/>
              <a:t> </a:t>
            </a:r>
            <a:r>
              <a:rPr dirty="0"/>
              <a:t>hydrogen</a:t>
            </a:r>
            <a:r>
              <a:rPr dirty="0" spc="70"/>
              <a:t> </a:t>
            </a:r>
            <a:r>
              <a:rPr dirty="0" spc="-10"/>
              <a:t>atom? </a:t>
            </a:r>
            <a:r>
              <a:rPr dirty="0"/>
              <a:t>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801205"/>
            <a:ext cx="1832610" cy="317627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24130">
              <a:lnSpc>
                <a:spcPct val="100000"/>
              </a:lnSpc>
              <a:spcBef>
                <a:spcPts val="1140"/>
              </a:spcBef>
            </a:pPr>
            <a:r>
              <a:rPr dirty="0" sz="2450">
                <a:latin typeface="Times New Roman"/>
                <a:cs typeface="Times New Roman"/>
              </a:rPr>
              <a:t>A.</a:t>
            </a:r>
            <a:r>
              <a:rPr dirty="0" sz="2450" spc="-10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0</a:t>
            </a:r>
            <a:endParaRPr sz="2450">
              <a:latin typeface="Times New Roman"/>
              <a:cs typeface="Times New Roman"/>
            </a:endParaRPr>
          </a:p>
          <a:p>
            <a:pPr marL="36195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B.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1</a:t>
            </a:r>
            <a:endParaRPr sz="2450">
              <a:latin typeface="Times New Roman"/>
              <a:cs typeface="Times New Roman"/>
            </a:endParaRPr>
          </a:p>
          <a:p>
            <a:pPr marL="31750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C.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2</a:t>
            </a:r>
            <a:endParaRPr sz="2450">
              <a:latin typeface="Times New Roman"/>
              <a:cs typeface="Times New Roman"/>
            </a:endParaRPr>
          </a:p>
          <a:p>
            <a:pPr marL="19685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D.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3</a:t>
            </a:r>
            <a:endParaRPr sz="2450">
              <a:latin typeface="Times New Roman"/>
              <a:cs typeface="Times New Roman"/>
            </a:endParaRPr>
          </a:p>
          <a:p>
            <a:pPr marL="44450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E.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4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E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08254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10">
                <a:latin typeface="Times New Roman"/>
                <a:cs typeface="Times New Roman"/>
              </a:rPr>
              <a:t>7.7.</a:t>
            </a:r>
            <a:r>
              <a:rPr dirty="0" sz="1200" spc="260">
                <a:latin typeface="Times New Roman"/>
                <a:cs typeface="Times New Roman"/>
              </a:rPr>
              <a:t>  </a:t>
            </a:r>
            <a:r>
              <a:rPr dirty="0" sz="1200" spc="10">
                <a:latin typeface="Times New Roman"/>
                <a:cs typeface="Times New Roman"/>
              </a:rPr>
              <a:t>SPLITTING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SPECTRAL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LINES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26285"/>
            <a:ext cx="828040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An</a:t>
            </a:r>
            <a:r>
              <a:rPr dirty="0" spc="360"/>
              <a:t> </a:t>
            </a:r>
            <a:r>
              <a:rPr dirty="0"/>
              <a:t>electron</a:t>
            </a:r>
            <a:r>
              <a:rPr dirty="0" spc="365"/>
              <a:t> </a:t>
            </a:r>
            <a:r>
              <a:rPr dirty="0"/>
              <a:t>is</a:t>
            </a:r>
            <a:r>
              <a:rPr dirty="0" spc="365"/>
              <a:t> </a:t>
            </a:r>
            <a:r>
              <a:rPr dirty="0"/>
              <a:t>in</a:t>
            </a:r>
            <a:r>
              <a:rPr dirty="0" spc="370"/>
              <a:t> </a:t>
            </a:r>
            <a:r>
              <a:rPr dirty="0"/>
              <a:t>a</a:t>
            </a:r>
            <a:r>
              <a:rPr dirty="0" spc="365"/>
              <a:t> </a:t>
            </a:r>
            <a:r>
              <a:rPr dirty="0" spc="50"/>
              <a:t>state</a:t>
            </a:r>
            <a:r>
              <a:rPr dirty="0" spc="365"/>
              <a:t> </a:t>
            </a:r>
            <a:r>
              <a:rPr dirty="0"/>
              <a:t>with</a:t>
            </a:r>
            <a:r>
              <a:rPr dirty="0" spc="355"/>
              <a:t> </a:t>
            </a:r>
            <a:r>
              <a:rPr dirty="0" spc="50">
                <a:latin typeface="Cambria"/>
                <a:cs typeface="Cambria"/>
              </a:rPr>
              <a:t>l</a:t>
            </a:r>
            <a:r>
              <a:rPr dirty="0" spc="40">
                <a:latin typeface="Cambria"/>
                <a:cs typeface="Cambria"/>
              </a:rPr>
              <a:t>  </a:t>
            </a:r>
            <a:r>
              <a:rPr dirty="0" spc="385"/>
              <a:t>=</a:t>
            </a:r>
            <a:r>
              <a:rPr dirty="0" spc="505"/>
              <a:t> </a:t>
            </a:r>
            <a:r>
              <a:rPr dirty="0"/>
              <a:t>1,</a:t>
            </a:r>
            <a:r>
              <a:rPr dirty="0" spc="425"/>
              <a:t> </a:t>
            </a:r>
            <a:r>
              <a:rPr dirty="0" spc="55">
                <a:latin typeface="Cambria"/>
                <a:cs typeface="Cambria"/>
              </a:rPr>
              <a:t>m</a:t>
            </a:r>
            <a:r>
              <a:rPr dirty="0" baseline="-16260" sz="3075" spc="82">
                <a:latin typeface="Cambria"/>
                <a:cs typeface="Cambria"/>
              </a:rPr>
              <a:t>l</a:t>
            </a:r>
            <a:r>
              <a:rPr dirty="0" baseline="-16260" sz="3075" spc="225">
                <a:latin typeface="Cambria"/>
                <a:cs typeface="Cambria"/>
              </a:rPr>
              <a:t>  </a:t>
            </a:r>
            <a:r>
              <a:rPr dirty="0" sz="2450" spc="385"/>
              <a:t>=</a:t>
            </a:r>
            <a:r>
              <a:rPr dirty="0" sz="2450" spc="500"/>
              <a:t> </a:t>
            </a:r>
            <a:r>
              <a:rPr dirty="0" sz="2450"/>
              <a:t>1,</a:t>
            </a:r>
            <a:r>
              <a:rPr dirty="0" sz="2450" spc="430"/>
              <a:t> </a:t>
            </a:r>
            <a:r>
              <a:rPr dirty="0" sz="2450"/>
              <a:t>and</a:t>
            </a:r>
            <a:r>
              <a:rPr dirty="0" sz="2450" spc="370"/>
              <a:t> </a:t>
            </a:r>
            <a:r>
              <a:rPr dirty="0" sz="2450" spc="75">
                <a:latin typeface="Cambria"/>
                <a:cs typeface="Cambria"/>
              </a:rPr>
              <a:t>m</a:t>
            </a:r>
            <a:r>
              <a:rPr dirty="0" baseline="-9485" sz="3075" spc="112">
                <a:latin typeface="Cambria"/>
                <a:cs typeface="Cambria"/>
              </a:rPr>
              <a:t>s</a:t>
            </a:r>
            <a:r>
              <a:rPr dirty="0" baseline="-9485" sz="3075" spc="187">
                <a:latin typeface="Cambria"/>
                <a:cs typeface="Cambria"/>
              </a:rPr>
              <a:t>  </a:t>
            </a:r>
            <a:r>
              <a:rPr dirty="0" sz="2450" spc="385"/>
              <a:t>=</a:t>
            </a:r>
            <a:r>
              <a:rPr dirty="0" sz="2450" spc="500"/>
              <a:t> </a:t>
            </a:r>
            <a:r>
              <a:rPr dirty="0" sz="2450" spc="-20"/>
              <a:t>1</a:t>
            </a:r>
            <a:r>
              <a:rPr dirty="0" sz="2450" spc="-20">
                <a:latin typeface="Cambria"/>
                <a:cs typeface="Cambria"/>
              </a:rPr>
              <a:t>/</a:t>
            </a:r>
            <a:r>
              <a:rPr dirty="0" sz="2450" spc="-20"/>
              <a:t>2. </a:t>
            </a:r>
            <a:r>
              <a:rPr dirty="0" sz="2450"/>
              <a:t>Which</a:t>
            </a:r>
            <a:r>
              <a:rPr dirty="0" sz="2450" spc="210"/>
              <a:t> </a:t>
            </a:r>
            <a:r>
              <a:rPr dirty="0" sz="2450"/>
              <a:t>of</a:t>
            </a:r>
            <a:r>
              <a:rPr dirty="0" sz="2450" spc="225"/>
              <a:t> </a:t>
            </a:r>
            <a:r>
              <a:rPr dirty="0" sz="2450"/>
              <a:t>the</a:t>
            </a:r>
            <a:r>
              <a:rPr dirty="0" sz="2450" spc="220"/>
              <a:t> </a:t>
            </a:r>
            <a:r>
              <a:rPr dirty="0" sz="2450" spc="-30"/>
              <a:t>following</a:t>
            </a:r>
            <a:r>
              <a:rPr dirty="0" sz="2450" spc="220"/>
              <a:t> </a:t>
            </a:r>
            <a:r>
              <a:rPr dirty="0" sz="2450"/>
              <a:t>effects</a:t>
            </a:r>
            <a:r>
              <a:rPr dirty="0" sz="2450" spc="220"/>
              <a:t> </a:t>
            </a:r>
            <a:r>
              <a:rPr dirty="0" sz="2450"/>
              <a:t>does</a:t>
            </a:r>
            <a:r>
              <a:rPr dirty="0" sz="2450" spc="225"/>
              <a:t> </a:t>
            </a:r>
            <a:r>
              <a:rPr dirty="0" sz="2450"/>
              <a:t>spin-orbit</a:t>
            </a:r>
            <a:r>
              <a:rPr dirty="0" sz="2450" spc="220"/>
              <a:t> </a:t>
            </a:r>
            <a:r>
              <a:rPr dirty="0" sz="2450"/>
              <a:t>coupling</a:t>
            </a:r>
            <a:r>
              <a:rPr dirty="0" sz="2450" spc="225"/>
              <a:t> </a:t>
            </a:r>
            <a:r>
              <a:rPr dirty="0" sz="2450"/>
              <a:t>have</a:t>
            </a:r>
            <a:r>
              <a:rPr dirty="0" sz="2450" spc="220"/>
              <a:t> </a:t>
            </a:r>
            <a:r>
              <a:rPr dirty="0" sz="2450" spc="-25"/>
              <a:t>on </a:t>
            </a:r>
            <a:r>
              <a:rPr dirty="0" sz="2450"/>
              <a:t>the</a:t>
            </a:r>
            <a:r>
              <a:rPr dirty="0" sz="2450" spc="204"/>
              <a:t> </a:t>
            </a:r>
            <a:r>
              <a:rPr dirty="0" sz="2450"/>
              <a:t>state?</a:t>
            </a:r>
            <a:r>
              <a:rPr dirty="0" sz="2450" spc="480"/>
              <a:t> </a:t>
            </a:r>
            <a:r>
              <a:rPr dirty="0" sz="2450"/>
              <a:t>(Choose</a:t>
            </a:r>
            <a:r>
              <a:rPr dirty="0" sz="2450" spc="204"/>
              <a:t> </a:t>
            </a:r>
            <a:r>
              <a:rPr dirty="0" sz="2450" spc="-10"/>
              <a:t>one.)</a:t>
            </a:r>
            <a:endParaRPr sz="2450">
              <a:latin typeface="Cambria"/>
              <a:cs typeface="Cambria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439104"/>
            <a:ext cx="4932045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increases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state’s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energy.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decreases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state’s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energy.</a:t>
            </a:r>
            <a:endParaRPr sz="2450">
              <a:latin typeface="Times New Roman"/>
              <a:cs typeface="Times New Roman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doesn’t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change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state’s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energy.</a:t>
            </a:r>
            <a:endParaRPr sz="2450">
              <a:latin typeface="Times New Roman"/>
              <a:cs typeface="Times New Roman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answer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depends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Cambria"/>
                <a:cs typeface="Cambria"/>
              </a:rPr>
              <a:t>n</a:t>
            </a:r>
            <a:r>
              <a:rPr dirty="0" sz="2450" spc="-2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08254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10">
                <a:latin typeface="Times New Roman"/>
                <a:cs typeface="Times New Roman"/>
              </a:rPr>
              <a:t>7.7.</a:t>
            </a:r>
            <a:r>
              <a:rPr dirty="0" sz="1200" spc="260">
                <a:latin typeface="Times New Roman"/>
                <a:cs typeface="Times New Roman"/>
              </a:rPr>
              <a:t>  </a:t>
            </a:r>
            <a:r>
              <a:rPr dirty="0" sz="1200" spc="10">
                <a:latin typeface="Times New Roman"/>
                <a:cs typeface="Times New Roman"/>
              </a:rPr>
              <a:t>SPLITTING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SPECTRAL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LINES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26285"/>
            <a:ext cx="828040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An</a:t>
            </a:r>
            <a:r>
              <a:rPr dirty="0" spc="360"/>
              <a:t> </a:t>
            </a:r>
            <a:r>
              <a:rPr dirty="0"/>
              <a:t>electron</a:t>
            </a:r>
            <a:r>
              <a:rPr dirty="0" spc="365"/>
              <a:t> </a:t>
            </a:r>
            <a:r>
              <a:rPr dirty="0"/>
              <a:t>is</a:t>
            </a:r>
            <a:r>
              <a:rPr dirty="0" spc="365"/>
              <a:t> </a:t>
            </a:r>
            <a:r>
              <a:rPr dirty="0"/>
              <a:t>in</a:t>
            </a:r>
            <a:r>
              <a:rPr dirty="0" spc="370"/>
              <a:t> </a:t>
            </a:r>
            <a:r>
              <a:rPr dirty="0"/>
              <a:t>a</a:t>
            </a:r>
            <a:r>
              <a:rPr dirty="0" spc="365"/>
              <a:t> </a:t>
            </a:r>
            <a:r>
              <a:rPr dirty="0" spc="50"/>
              <a:t>state</a:t>
            </a:r>
            <a:r>
              <a:rPr dirty="0" spc="365"/>
              <a:t> </a:t>
            </a:r>
            <a:r>
              <a:rPr dirty="0"/>
              <a:t>with</a:t>
            </a:r>
            <a:r>
              <a:rPr dirty="0" spc="355"/>
              <a:t> </a:t>
            </a:r>
            <a:r>
              <a:rPr dirty="0" spc="50">
                <a:latin typeface="Cambria"/>
                <a:cs typeface="Cambria"/>
              </a:rPr>
              <a:t>l</a:t>
            </a:r>
            <a:r>
              <a:rPr dirty="0" spc="40">
                <a:latin typeface="Cambria"/>
                <a:cs typeface="Cambria"/>
              </a:rPr>
              <a:t>  </a:t>
            </a:r>
            <a:r>
              <a:rPr dirty="0" spc="385"/>
              <a:t>=</a:t>
            </a:r>
            <a:r>
              <a:rPr dirty="0" spc="505"/>
              <a:t> </a:t>
            </a:r>
            <a:r>
              <a:rPr dirty="0"/>
              <a:t>1,</a:t>
            </a:r>
            <a:r>
              <a:rPr dirty="0" spc="425"/>
              <a:t> </a:t>
            </a:r>
            <a:r>
              <a:rPr dirty="0" spc="55">
                <a:latin typeface="Cambria"/>
                <a:cs typeface="Cambria"/>
              </a:rPr>
              <a:t>m</a:t>
            </a:r>
            <a:r>
              <a:rPr dirty="0" baseline="-16260" sz="3075" spc="82">
                <a:latin typeface="Cambria"/>
                <a:cs typeface="Cambria"/>
              </a:rPr>
              <a:t>l</a:t>
            </a:r>
            <a:r>
              <a:rPr dirty="0" baseline="-16260" sz="3075" spc="225">
                <a:latin typeface="Cambria"/>
                <a:cs typeface="Cambria"/>
              </a:rPr>
              <a:t>  </a:t>
            </a:r>
            <a:r>
              <a:rPr dirty="0" sz="2450" spc="385"/>
              <a:t>=</a:t>
            </a:r>
            <a:r>
              <a:rPr dirty="0" sz="2450" spc="500"/>
              <a:t> </a:t>
            </a:r>
            <a:r>
              <a:rPr dirty="0" sz="2450"/>
              <a:t>1,</a:t>
            </a:r>
            <a:r>
              <a:rPr dirty="0" sz="2450" spc="430"/>
              <a:t> </a:t>
            </a:r>
            <a:r>
              <a:rPr dirty="0" sz="2450"/>
              <a:t>and</a:t>
            </a:r>
            <a:r>
              <a:rPr dirty="0" sz="2450" spc="370"/>
              <a:t> </a:t>
            </a:r>
            <a:r>
              <a:rPr dirty="0" sz="2450" spc="75">
                <a:latin typeface="Cambria"/>
                <a:cs typeface="Cambria"/>
              </a:rPr>
              <a:t>m</a:t>
            </a:r>
            <a:r>
              <a:rPr dirty="0" baseline="-9485" sz="3075" spc="112">
                <a:latin typeface="Cambria"/>
                <a:cs typeface="Cambria"/>
              </a:rPr>
              <a:t>s</a:t>
            </a:r>
            <a:r>
              <a:rPr dirty="0" baseline="-9485" sz="3075" spc="187">
                <a:latin typeface="Cambria"/>
                <a:cs typeface="Cambria"/>
              </a:rPr>
              <a:t>  </a:t>
            </a:r>
            <a:r>
              <a:rPr dirty="0" sz="2450" spc="385"/>
              <a:t>=</a:t>
            </a:r>
            <a:r>
              <a:rPr dirty="0" sz="2450" spc="500"/>
              <a:t> </a:t>
            </a:r>
            <a:r>
              <a:rPr dirty="0" sz="2450" spc="-20"/>
              <a:t>1</a:t>
            </a:r>
            <a:r>
              <a:rPr dirty="0" sz="2450" spc="-20">
                <a:latin typeface="Cambria"/>
                <a:cs typeface="Cambria"/>
              </a:rPr>
              <a:t>/</a:t>
            </a:r>
            <a:r>
              <a:rPr dirty="0" sz="2450" spc="-20"/>
              <a:t>2. </a:t>
            </a:r>
            <a:r>
              <a:rPr dirty="0" sz="2450"/>
              <a:t>Which</a:t>
            </a:r>
            <a:r>
              <a:rPr dirty="0" sz="2450" spc="210"/>
              <a:t> </a:t>
            </a:r>
            <a:r>
              <a:rPr dirty="0" sz="2450"/>
              <a:t>of</a:t>
            </a:r>
            <a:r>
              <a:rPr dirty="0" sz="2450" spc="225"/>
              <a:t> </a:t>
            </a:r>
            <a:r>
              <a:rPr dirty="0" sz="2450"/>
              <a:t>the</a:t>
            </a:r>
            <a:r>
              <a:rPr dirty="0" sz="2450" spc="220"/>
              <a:t> </a:t>
            </a:r>
            <a:r>
              <a:rPr dirty="0" sz="2450" spc="-30"/>
              <a:t>following</a:t>
            </a:r>
            <a:r>
              <a:rPr dirty="0" sz="2450" spc="220"/>
              <a:t> </a:t>
            </a:r>
            <a:r>
              <a:rPr dirty="0" sz="2450"/>
              <a:t>effects</a:t>
            </a:r>
            <a:r>
              <a:rPr dirty="0" sz="2450" spc="220"/>
              <a:t> </a:t>
            </a:r>
            <a:r>
              <a:rPr dirty="0" sz="2450"/>
              <a:t>does</a:t>
            </a:r>
            <a:r>
              <a:rPr dirty="0" sz="2450" spc="225"/>
              <a:t> </a:t>
            </a:r>
            <a:r>
              <a:rPr dirty="0" sz="2450"/>
              <a:t>spin-orbit</a:t>
            </a:r>
            <a:r>
              <a:rPr dirty="0" sz="2450" spc="220"/>
              <a:t> </a:t>
            </a:r>
            <a:r>
              <a:rPr dirty="0" sz="2450"/>
              <a:t>coupling</a:t>
            </a:r>
            <a:r>
              <a:rPr dirty="0" sz="2450" spc="225"/>
              <a:t> </a:t>
            </a:r>
            <a:r>
              <a:rPr dirty="0" sz="2450"/>
              <a:t>have</a:t>
            </a:r>
            <a:r>
              <a:rPr dirty="0" sz="2450" spc="220"/>
              <a:t> </a:t>
            </a:r>
            <a:r>
              <a:rPr dirty="0" sz="2450" spc="-25"/>
              <a:t>on </a:t>
            </a:r>
            <a:r>
              <a:rPr dirty="0" sz="2450"/>
              <a:t>the</a:t>
            </a:r>
            <a:r>
              <a:rPr dirty="0" sz="2450" spc="204"/>
              <a:t> </a:t>
            </a:r>
            <a:r>
              <a:rPr dirty="0" sz="2450"/>
              <a:t>state?</a:t>
            </a:r>
            <a:r>
              <a:rPr dirty="0" sz="2450" spc="480"/>
              <a:t> </a:t>
            </a:r>
            <a:r>
              <a:rPr dirty="0" sz="2450"/>
              <a:t>(Choose</a:t>
            </a:r>
            <a:r>
              <a:rPr dirty="0" sz="2450" spc="204"/>
              <a:t> </a:t>
            </a:r>
            <a:r>
              <a:rPr dirty="0" sz="2450" spc="-10"/>
              <a:t>one.)</a:t>
            </a:r>
            <a:endParaRPr sz="2450">
              <a:latin typeface="Cambria"/>
              <a:cs typeface="Cambria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29919" y="2439104"/>
            <a:ext cx="8432800" cy="464375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4718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471805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increases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state’s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energy.</a:t>
            </a:r>
            <a:endParaRPr sz="2450">
              <a:latin typeface="Times New Roman"/>
              <a:cs typeface="Times New Roman"/>
            </a:endParaRPr>
          </a:p>
          <a:p>
            <a:pPr marL="472440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72440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decreases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state’s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energy.</a:t>
            </a:r>
            <a:endParaRPr sz="2450">
              <a:latin typeface="Times New Roman"/>
              <a:cs typeface="Times New Roman"/>
            </a:endParaRPr>
          </a:p>
          <a:p>
            <a:pPr marL="47180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71805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doesn’t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change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state’s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energy.</a:t>
            </a:r>
            <a:endParaRPr sz="2450">
              <a:latin typeface="Times New Roman"/>
              <a:cs typeface="Times New Roman"/>
            </a:endParaRPr>
          </a:p>
          <a:p>
            <a:pPr marL="47180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7180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answer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depends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Cambria"/>
                <a:cs typeface="Cambria"/>
              </a:rPr>
              <a:t>n</a:t>
            </a:r>
            <a:r>
              <a:rPr dirty="0" sz="2450" spc="-2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algn="just" marL="90170">
              <a:lnSpc>
                <a:spcPct val="100000"/>
              </a:lnSpc>
              <a:spcBef>
                <a:spcPts val="1939"/>
              </a:spcBef>
            </a:pPr>
            <a:r>
              <a:rPr dirty="0" sz="2450" spc="-25" b="1">
                <a:latin typeface="Georgia"/>
                <a:cs typeface="Georgia"/>
              </a:rPr>
              <a:t>Solution:</a:t>
            </a:r>
            <a:r>
              <a:rPr dirty="0" sz="2450" spc="-5" b="1">
                <a:latin typeface="Georgia"/>
                <a:cs typeface="Georgia"/>
              </a:rPr>
              <a:t>  </a:t>
            </a:r>
            <a:r>
              <a:rPr dirty="0" sz="2450" spc="-25">
                <a:latin typeface="Times New Roman"/>
                <a:cs typeface="Times New Roman"/>
              </a:rPr>
              <a:t>B.</a:t>
            </a:r>
            <a:endParaRPr sz="2450">
              <a:latin typeface="Times New Roman"/>
              <a:cs typeface="Times New Roman"/>
            </a:endParaRPr>
          </a:p>
          <a:p>
            <a:pPr algn="just" marL="101600" marR="93345">
              <a:lnSpc>
                <a:spcPct val="101699"/>
              </a:lnSpc>
              <a:spcBef>
                <a:spcPts val="595"/>
              </a:spcBef>
            </a:pPr>
            <a:r>
              <a:rPr dirty="0" sz="2450" spc="-30">
                <a:latin typeface="Times New Roman"/>
                <a:cs typeface="Times New Roman"/>
              </a:rPr>
              <a:t>From</a:t>
            </a:r>
            <a:r>
              <a:rPr dirty="0" sz="2450" spc="-90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Cambria"/>
                <a:cs typeface="Cambria"/>
              </a:rPr>
              <a:t>m</a:t>
            </a:r>
            <a:r>
              <a:rPr dirty="0" baseline="-16260" sz="3075" spc="82">
                <a:latin typeface="Cambria"/>
                <a:cs typeface="Cambria"/>
              </a:rPr>
              <a:t>l</a:t>
            </a:r>
            <a:r>
              <a:rPr dirty="0" baseline="-16260" sz="3075" spc="494">
                <a:latin typeface="Cambria"/>
                <a:cs typeface="Cambria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100">
                <a:latin typeface="Times New Roman"/>
                <a:cs typeface="Times New Roman"/>
              </a:rPr>
              <a:t>1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 spc="-140">
                <a:latin typeface="Times New Roman"/>
                <a:cs typeface="Times New Roman"/>
              </a:rPr>
              <a:t>we</a:t>
            </a:r>
            <a:r>
              <a:rPr dirty="0" sz="2450" spc="-90">
                <a:latin typeface="Times New Roman"/>
                <a:cs typeface="Times New Roman"/>
              </a:rPr>
              <a:t> </a:t>
            </a:r>
            <a:r>
              <a:rPr dirty="0" sz="2450" spc="10">
                <a:latin typeface="Times New Roman"/>
                <a:cs typeface="Times New Roman"/>
              </a:rPr>
              <a:t>get</a:t>
            </a:r>
            <a:r>
              <a:rPr dirty="0" sz="2450" spc="-90">
                <a:latin typeface="Times New Roman"/>
                <a:cs typeface="Times New Roman"/>
              </a:rPr>
              <a:t> </a:t>
            </a:r>
            <a:r>
              <a:rPr dirty="0" sz="2450" spc="160">
                <a:latin typeface="Cambria"/>
                <a:cs typeface="Cambria"/>
              </a:rPr>
              <a:t>L</a:t>
            </a:r>
            <a:r>
              <a:rPr dirty="0" baseline="-9485" sz="3075" spc="240">
                <a:latin typeface="Cambria"/>
                <a:cs typeface="Cambria"/>
              </a:rPr>
              <a:t>z</a:t>
            </a:r>
            <a:r>
              <a:rPr dirty="0" baseline="-9485" sz="3075" spc="562">
                <a:latin typeface="Cambria"/>
                <a:cs typeface="Cambria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200">
                <a:latin typeface="Lucida Sans Unicode"/>
                <a:cs typeface="Lucida Sans Unicode"/>
              </a:rPr>
              <a:t>ℏ</a:t>
            </a:r>
            <a:r>
              <a:rPr dirty="0" sz="2450" spc="-200">
                <a:latin typeface="Times New Roman"/>
                <a:cs typeface="Times New Roman"/>
              </a:rPr>
              <a:t>,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 spc="35">
                <a:latin typeface="Times New Roman"/>
                <a:cs typeface="Times New Roman"/>
              </a:rPr>
              <a:t>and</a:t>
            </a:r>
            <a:r>
              <a:rPr dirty="0" sz="2450" spc="-90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from</a:t>
            </a:r>
            <a:r>
              <a:rPr dirty="0" sz="2450" spc="-90">
                <a:latin typeface="Times New Roman"/>
                <a:cs typeface="Times New Roman"/>
              </a:rPr>
              <a:t> </a:t>
            </a:r>
            <a:r>
              <a:rPr dirty="0" sz="2450" spc="75">
                <a:latin typeface="Cambria"/>
                <a:cs typeface="Cambria"/>
              </a:rPr>
              <a:t>m</a:t>
            </a:r>
            <a:r>
              <a:rPr dirty="0" baseline="-9485" sz="3075" spc="112">
                <a:latin typeface="Cambria"/>
                <a:cs typeface="Cambria"/>
              </a:rPr>
              <a:t>s</a:t>
            </a:r>
            <a:r>
              <a:rPr dirty="0" baseline="-9485" sz="3075" spc="427">
                <a:latin typeface="Cambria"/>
                <a:cs typeface="Cambria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65">
                <a:latin typeface="Times New Roman"/>
                <a:cs typeface="Times New Roman"/>
              </a:rPr>
              <a:t>1</a:t>
            </a:r>
            <a:r>
              <a:rPr dirty="0" sz="2450" spc="-65">
                <a:latin typeface="Cambria"/>
                <a:cs typeface="Cambria"/>
              </a:rPr>
              <a:t>/</a:t>
            </a:r>
            <a:r>
              <a:rPr dirty="0" sz="2450" spc="-65">
                <a:latin typeface="Times New Roman"/>
                <a:cs typeface="Times New Roman"/>
              </a:rPr>
              <a:t>2</a:t>
            </a:r>
            <a:r>
              <a:rPr dirty="0" sz="2450" spc="-90">
                <a:latin typeface="Times New Roman"/>
                <a:cs typeface="Times New Roman"/>
              </a:rPr>
              <a:t> </a:t>
            </a:r>
            <a:r>
              <a:rPr dirty="0" sz="2450" spc="-145">
                <a:latin typeface="Times New Roman"/>
                <a:cs typeface="Times New Roman"/>
              </a:rPr>
              <a:t>we</a:t>
            </a:r>
            <a:r>
              <a:rPr dirty="0" sz="2450" spc="-90">
                <a:latin typeface="Times New Roman"/>
                <a:cs typeface="Times New Roman"/>
              </a:rPr>
              <a:t> </a:t>
            </a:r>
            <a:r>
              <a:rPr dirty="0" sz="2450" spc="10">
                <a:latin typeface="Times New Roman"/>
                <a:cs typeface="Times New Roman"/>
              </a:rPr>
              <a:t>get</a:t>
            </a:r>
            <a:r>
              <a:rPr dirty="0" sz="2450" spc="-90">
                <a:latin typeface="Times New Roman"/>
                <a:cs typeface="Times New Roman"/>
              </a:rPr>
              <a:t> </a:t>
            </a:r>
            <a:r>
              <a:rPr dirty="0" sz="2450" spc="135">
                <a:latin typeface="Cambria"/>
                <a:cs typeface="Cambria"/>
              </a:rPr>
              <a:t>S</a:t>
            </a:r>
            <a:r>
              <a:rPr dirty="0" baseline="-9485" sz="3075" spc="202">
                <a:latin typeface="Cambria"/>
                <a:cs typeface="Cambria"/>
              </a:rPr>
              <a:t>z</a:t>
            </a:r>
            <a:r>
              <a:rPr dirty="0" baseline="-9485" sz="3075" spc="562">
                <a:latin typeface="Cambria"/>
                <a:cs typeface="Cambria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120">
                <a:latin typeface="Lucida Sans Unicode"/>
                <a:cs typeface="Lucida Sans Unicode"/>
              </a:rPr>
              <a:t>ℏ</a:t>
            </a:r>
            <a:r>
              <a:rPr dirty="0" sz="2450" spc="-120">
                <a:latin typeface="Cambria"/>
                <a:cs typeface="Cambria"/>
              </a:rPr>
              <a:t>/</a:t>
            </a:r>
            <a:r>
              <a:rPr dirty="0" sz="2450" spc="-120">
                <a:latin typeface="Times New Roman"/>
                <a:cs typeface="Times New Roman"/>
              </a:rPr>
              <a:t>2.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 spc="-15">
                <a:latin typeface="Times New Roman"/>
                <a:cs typeface="Times New Roman"/>
              </a:rPr>
              <a:t>(Don’t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 spc="-75">
                <a:latin typeface="Times New Roman"/>
                <a:cs typeface="Times New Roman"/>
              </a:rPr>
              <a:t>know</a:t>
            </a:r>
            <a:r>
              <a:rPr dirty="0" sz="2450" spc="29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all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 spc="-145">
                <a:latin typeface="Times New Roman"/>
                <a:cs typeface="Times New Roman"/>
              </a:rPr>
              <a:t>off</a:t>
            </a:r>
            <a:r>
              <a:rPr dirty="0" sz="2450" spc="290">
                <a:latin typeface="Times New Roman"/>
                <a:cs typeface="Times New Roman"/>
              </a:rPr>
              <a:t> </a:t>
            </a:r>
            <a:r>
              <a:rPr dirty="0" sz="2450" spc="45">
                <a:latin typeface="Times New Roman"/>
                <a:cs typeface="Times New Roman"/>
              </a:rPr>
              <a:t>the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 spc="40">
                <a:latin typeface="Times New Roman"/>
                <a:cs typeface="Times New Roman"/>
              </a:rPr>
              <a:t>top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 spc="-114">
                <a:latin typeface="Times New Roman"/>
                <a:cs typeface="Times New Roman"/>
              </a:rPr>
              <a:t>of</a:t>
            </a:r>
            <a:r>
              <a:rPr dirty="0" sz="2450" spc="29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your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head?</a:t>
            </a:r>
            <a:r>
              <a:rPr dirty="0" sz="2450" spc="850">
                <a:latin typeface="Times New Roman"/>
                <a:cs typeface="Times New Roman"/>
              </a:rPr>
              <a:t> </a:t>
            </a:r>
            <a:r>
              <a:rPr dirty="0" sz="2450" spc="20">
                <a:latin typeface="Times New Roman"/>
                <a:cs typeface="Times New Roman"/>
              </a:rPr>
              <a:t>That’s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probably </a:t>
            </a:r>
            <a:r>
              <a:rPr dirty="0" sz="2450" spc="-30">
                <a:latin typeface="Times New Roman"/>
                <a:cs typeface="Times New Roman"/>
              </a:rPr>
              <a:t>OK;</a:t>
            </a:r>
            <a:r>
              <a:rPr dirty="0" sz="2450" spc="380">
                <a:latin typeface="Times New Roman"/>
                <a:cs typeface="Times New Roman"/>
              </a:rPr>
              <a:t> </a:t>
            </a:r>
            <a:r>
              <a:rPr dirty="0" sz="2450" spc="-60">
                <a:latin typeface="Times New Roman"/>
                <a:cs typeface="Times New Roman"/>
              </a:rPr>
              <a:t>keep</a:t>
            </a:r>
            <a:r>
              <a:rPr dirty="0" sz="2450" spc="3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Appendix</a:t>
            </a:r>
            <a:r>
              <a:rPr dirty="0" sz="2450" spc="380">
                <a:latin typeface="Times New Roman"/>
                <a:cs typeface="Times New Roman"/>
              </a:rPr>
              <a:t> </a:t>
            </a:r>
            <a:r>
              <a:rPr dirty="0" sz="2450" spc="15">
                <a:latin typeface="Times New Roman"/>
                <a:cs typeface="Times New Roman"/>
              </a:rPr>
              <a:t>G</a:t>
            </a:r>
            <a:r>
              <a:rPr dirty="0" sz="2450" spc="375">
                <a:latin typeface="Times New Roman"/>
                <a:cs typeface="Times New Roman"/>
              </a:rPr>
              <a:t> </a:t>
            </a:r>
            <a:r>
              <a:rPr dirty="0" sz="2450" spc="-5">
                <a:latin typeface="Times New Roman"/>
                <a:cs typeface="Times New Roman"/>
              </a:rPr>
              <a:t>handy.)</a:t>
            </a:r>
            <a:r>
              <a:rPr dirty="0" sz="2450" spc="1125">
                <a:latin typeface="Times New Roman"/>
                <a:cs typeface="Times New Roman"/>
              </a:rPr>
              <a:t> </a:t>
            </a:r>
            <a:r>
              <a:rPr dirty="0" sz="2450" spc="25">
                <a:latin typeface="Times New Roman"/>
                <a:cs typeface="Times New Roman"/>
              </a:rPr>
              <a:t>The</a:t>
            </a:r>
            <a:r>
              <a:rPr dirty="0" sz="2450" spc="375">
                <a:latin typeface="Times New Roman"/>
                <a:cs typeface="Times New Roman"/>
              </a:rPr>
              <a:t> </a:t>
            </a:r>
            <a:r>
              <a:rPr dirty="0" sz="2450" spc="20">
                <a:latin typeface="Times New Roman"/>
                <a:cs typeface="Times New Roman"/>
              </a:rPr>
              <a:t>point</a:t>
            </a:r>
            <a:r>
              <a:rPr dirty="0" sz="2450" spc="37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here</a:t>
            </a:r>
            <a:r>
              <a:rPr dirty="0" sz="2450" spc="375">
                <a:latin typeface="Times New Roman"/>
                <a:cs typeface="Times New Roman"/>
              </a:rPr>
              <a:t> </a:t>
            </a:r>
            <a:r>
              <a:rPr dirty="0" sz="2450" spc="-65">
                <a:latin typeface="Times New Roman"/>
                <a:cs typeface="Times New Roman"/>
              </a:rPr>
              <a:t>is</a:t>
            </a:r>
            <a:r>
              <a:rPr dirty="0" sz="2450" spc="380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375">
                <a:latin typeface="Times New Roman"/>
                <a:cs typeface="Times New Roman"/>
              </a:rPr>
              <a:t> </a:t>
            </a:r>
            <a:r>
              <a:rPr dirty="0" sz="2450" spc="45">
                <a:latin typeface="Times New Roman"/>
                <a:cs typeface="Times New Roman"/>
              </a:rPr>
              <a:t>the</a:t>
            </a:r>
            <a:r>
              <a:rPr dirty="0" sz="2450" spc="380">
                <a:latin typeface="Times New Roman"/>
                <a:cs typeface="Times New Roman"/>
              </a:rPr>
              <a:t> </a:t>
            </a:r>
            <a:r>
              <a:rPr dirty="0" sz="2450" spc="-55">
                <a:latin typeface="Times New Roman"/>
                <a:cs typeface="Times New Roman"/>
              </a:rPr>
              <a:t>two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spins</a:t>
            </a:r>
            <a:r>
              <a:rPr dirty="0" sz="2450" spc="325">
                <a:latin typeface="Times New Roman"/>
                <a:cs typeface="Times New Roman"/>
              </a:rPr>
              <a:t> </a:t>
            </a:r>
            <a:r>
              <a:rPr dirty="0" sz="2450" spc="10">
                <a:latin typeface="Times New Roman"/>
                <a:cs typeface="Times New Roman"/>
              </a:rPr>
              <a:t>are</a:t>
            </a:r>
            <a:r>
              <a:rPr dirty="0" sz="2450" spc="330">
                <a:latin typeface="Times New Roman"/>
                <a:cs typeface="Times New Roman"/>
              </a:rPr>
              <a:t> </a:t>
            </a:r>
            <a:r>
              <a:rPr dirty="0" sz="2450" spc="-5">
                <a:latin typeface="Times New Roman"/>
                <a:cs typeface="Times New Roman"/>
              </a:rPr>
              <a:t>pointing</a:t>
            </a:r>
            <a:r>
              <a:rPr dirty="0" sz="2450" spc="3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</a:t>
            </a:r>
            <a:r>
              <a:rPr dirty="0" sz="2450" spc="325">
                <a:latin typeface="Times New Roman"/>
                <a:cs typeface="Times New Roman"/>
              </a:rPr>
              <a:t> </a:t>
            </a:r>
            <a:r>
              <a:rPr dirty="0" sz="2450" spc="45">
                <a:latin typeface="Times New Roman"/>
                <a:cs typeface="Times New Roman"/>
              </a:rPr>
              <a:t>the</a:t>
            </a:r>
            <a:r>
              <a:rPr dirty="0" sz="2450" spc="33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same</a:t>
            </a:r>
            <a:r>
              <a:rPr dirty="0" sz="2450" spc="3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direction,</a:t>
            </a:r>
            <a:r>
              <a:rPr dirty="0" sz="2450" spc="375">
                <a:latin typeface="Times New Roman"/>
                <a:cs typeface="Times New Roman"/>
              </a:rPr>
              <a:t> </a:t>
            </a:r>
            <a:r>
              <a:rPr dirty="0" sz="2450" spc="-55">
                <a:latin typeface="Times New Roman"/>
                <a:cs typeface="Times New Roman"/>
              </a:rPr>
              <a:t>which</a:t>
            </a:r>
            <a:r>
              <a:rPr dirty="0" sz="2450" spc="325">
                <a:latin typeface="Times New Roman"/>
                <a:cs typeface="Times New Roman"/>
              </a:rPr>
              <a:t> </a:t>
            </a:r>
            <a:r>
              <a:rPr dirty="0" sz="2450" spc="-65">
                <a:latin typeface="Times New Roman"/>
                <a:cs typeface="Times New Roman"/>
              </a:rPr>
              <a:t>is</a:t>
            </a:r>
            <a:r>
              <a:rPr dirty="0" sz="2450" spc="330">
                <a:latin typeface="Times New Roman"/>
                <a:cs typeface="Times New Roman"/>
              </a:rPr>
              <a:t> </a:t>
            </a:r>
            <a:r>
              <a:rPr dirty="0" sz="2450" spc="45">
                <a:latin typeface="Times New Roman"/>
                <a:cs typeface="Times New Roman"/>
              </a:rPr>
              <a:t>the</a:t>
            </a:r>
            <a:r>
              <a:rPr dirty="0" sz="2450" spc="32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preferred,</a:t>
            </a:r>
            <a:endParaRPr sz="2450">
              <a:latin typeface="Times New Roman"/>
              <a:cs typeface="Times New Roman"/>
            </a:endParaRPr>
          </a:p>
          <a:p>
            <a:pPr algn="just" marL="101600">
              <a:lnSpc>
                <a:spcPct val="100000"/>
              </a:lnSpc>
              <a:spcBef>
                <a:spcPts val="50"/>
              </a:spcBef>
            </a:pPr>
            <a:r>
              <a:rPr dirty="0" sz="2450">
                <a:latin typeface="Times New Roman"/>
                <a:cs typeface="Times New Roman"/>
              </a:rPr>
              <a:t>i.e.</a:t>
            </a:r>
            <a:r>
              <a:rPr dirty="0" sz="2450" spc="22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energy-</a:t>
            </a:r>
            <a:r>
              <a:rPr dirty="0" sz="2450" spc="-40">
                <a:latin typeface="Times New Roman"/>
                <a:cs typeface="Times New Roman"/>
              </a:rPr>
              <a:t>lowering,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40">
                <a:latin typeface="Times New Roman"/>
                <a:cs typeface="Times New Roman"/>
              </a:rPr>
              <a:t>state.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08254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10">
                <a:latin typeface="Times New Roman"/>
                <a:cs typeface="Times New Roman"/>
              </a:rPr>
              <a:t>7.7.</a:t>
            </a:r>
            <a:r>
              <a:rPr dirty="0" sz="1200" spc="260">
                <a:latin typeface="Times New Roman"/>
                <a:cs typeface="Times New Roman"/>
              </a:rPr>
              <a:t>  </a:t>
            </a:r>
            <a:r>
              <a:rPr dirty="0" sz="1200" spc="10">
                <a:latin typeface="Times New Roman"/>
                <a:cs typeface="Times New Roman"/>
              </a:rPr>
              <a:t>SPLITTING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SPECTRAL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LINES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True</a:t>
            </a:r>
            <a:r>
              <a:rPr dirty="0" spc="180"/>
              <a:t> </a:t>
            </a:r>
            <a:r>
              <a:rPr dirty="0"/>
              <a:t>or</a:t>
            </a:r>
            <a:r>
              <a:rPr dirty="0" spc="190"/>
              <a:t> </a:t>
            </a:r>
            <a:r>
              <a:rPr dirty="0"/>
              <a:t>False?</a:t>
            </a:r>
            <a:r>
              <a:rPr dirty="0" spc="20"/>
              <a:t>  </a:t>
            </a:r>
            <a:r>
              <a:rPr dirty="0"/>
              <a:t>If</a:t>
            </a:r>
            <a:r>
              <a:rPr dirty="0" spc="190"/>
              <a:t> </a:t>
            </a:r>
            <a:r>
              <a:rPr dirty="0"/>
              <a:t>you</a:t>
            </a:r>
            <a:r>
              <a:rPr dirty="0" spc="185"/>
              <a:t> </a:t>
            </a:r>
            <a:r>
              <a:rPr dirty="0"/>
              <a:t>want</a:t>
            </a:r>
            <a:r>
              <a:rPr dirty="0" spc="190"/>
              <a:t> </a:t>
            </a:r>
            <a:r>
              <a:rPr dirty="0"/>
              <a:t>to</a:t>
            </a:r>
            <a:r>
              <a:rPr dirty="0" spc="190"/>
              <a:t> </a:t>
            </a:r>
            <a:r>
              <a:rPr dirty="0"/>
              <a:t>predict</a:t>
            </a:r>
            <a:r>
              <a:rPr dirty="0" spc="190"/>
              <a:t> </a:t>
            </a:r>
            <a:r>
              <a:rPr dirty="0"/>
              <a:t>a</a:t>
            </a:r>
            <a:r>
              <a:rPr dirty="0" spc="190"/>
              <a:t> </a:t>
            </a:r>
            <a:r>
              <a:rPr dirty="0"/>
              <a:t>hydrogen</a:t>
            </a:r>
            <a:r>
              <a:rPr dirty="0" spc="190"/>
              <a:t> </a:t>
            </a:r>
            <a:r>
              <a:rPr dirty="0"/>
              <a:t>atom’s</a:t>
            </a:r>
            <a:r>
              <a:rPr dirty="0" spc="190"/>
              <a:t> </a:t>
            </a:r>
            <a:r>
              <a:rPr dirty="0" spc="-10"/>
              <a:t>energy </a:t>
            </a:r>
            <a:r>
              <a:rPr dirty="0" spc="-75"/>
              <a:t>levels</a:t>
            </a:r>
            <a:r>
              <a:rPr dirty="0" spc="-25"/>
              <a:t> </a:t>
            </a:r>
            <a:r>
              <a:rPr dirty="0"/>
              <a:t>to</a:t>
            </a:r>
            <a:r>
              <a:rPr dirty="0" spc="-20"/>
              <a:t> </a:t>
            </a:r>
            <a:r>
              <a:rPr dirty="0" spc="50"/>
              <a:t>about</a:t>
            </a:r>
            <a:r>
              <a:rPr dirty="0" spc="-20"/>
              <a:t> </a:t>
            </a:r>
            <a:r>
              <a:rPr dirty="0" spc="-125"/>
              <a:t>1%</a:t>
            </a:r>
            <a:r>
              <a:rPr dirty="0" spc="-20"/>
              <a:t> </a:t>
            </a:r>
            <a:r>
              <a:rPr dirty="0"/>
              <a:t>accuracy</a:t>
            </a:r>
            <a:r>
              <a:rPr dirty="0" spc="-25"/>
              <a:t> </a:t>
            </a:r>
            <a:r>
              <a:rPr dirty="0"/>
              <a:t>in</a:t>
            </a:r>
            <a:r>
              <a:rPr dirty="0" spc="-20"/>
              <a:t> </a:t>
            </a:r>
            <a:r>
              <a:rPr dirty="0"/>
              <a:t>the</a:t>
            </a:r>
            <a:r>
              <a:rPr dirty="0" spc="-20"/>
              <a:t> </a:t>
            </a:r>
            <a:r>
              <a:rPr dirty="0" spc="-25"/>
              <a:t>absence</a:t>
            </a:r>
            <a:r>
              <a:rPr dirty="0" spc="-20"/>
              <a:t> </a:t>
            </a:r>
            <a:r>
              <a:rPr dirty="0" spc="-120"/>
              <a:t>of</a:t>
            </a:r>
            <a:r>
              <a:rPr dirty="0" spc="-25"/>
              <a:t> </a:t>
            </a:r>
            <a:r>
              <a:rPr dirty="0"/>
              <a:t>an</a:t>
            </a:r>
            <a:r>
              <a:rPr dirty="0" spc="-20"/>
              <a:t> </a:t>
            </a:r>
            <a:r>
              <a:rPr dirty="0"/>
              <a:t>external</a:t>
            </a:r>
            <a:r>
              <a:rPr dirty="0" spc="-20"/>
              <a:t> </a:t>
            </a:r>
            <a:r>
              <a:rPr dirty="0" spc="-10"/>
              <a:t>magnetic </a:t>
            </a:r>
            <a:r>
              <a:rPr dirty="0" spc="-25"/>
              <a:t>field,</a:t>
            </a:r>
            <a:r>
              <a:rPr dirty="0" spc="-10"/>
              <a:t> </a:t>
            </a:r>
            <a:r>
              <a:rPr dirty="0"/>
              <a:t>you only need</a:t>
            </a:r>
            <a:r>
              <a:rPr dirty="0" spc="5"/>
              <a:t> </a:t>
            </a:r>
            <a:r>
              <a:rPr dirty="0"/>
              <a:t>to</a:t>
            </a:r>
            <a:r>
              <a:rPr dirty="0" spc="-5"/>
              <a:t> </a:t>
            </a:r>
            <a:r>
              <a:rPr dirty="0"/>
              <a:t>consider</a:t>
            </a:r>
            <a:r>
              <a:rPr dirty="0" spc="10"/>
              <a:t> </a:t>
            </a:r>
            <a:r>
              <a:rPr dirty="0" spc="-25">
                <a:latin typeface="Cambria"/>
                <a:cs typeface="Cambria"/>
              </a:rPr>
              <a:t>n</a:t>
            </a:r>
            <a:r>
              <a:rPr dirty="0" spc="-25"/>
              <a:t>.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08254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10">
                <a:latin typeface="Times New Roman"/>
                <a:cs typeface="Times New Roman"/>
              </a:rPr>
              <a:t>7.7.</a:t>
            </a:r>
            <a:r>
              <a:rPr dirty="0" sz="1200" spc="260">
                <a:latin typeface="Times New Roman"/>
                <a:cs typeface="Times New Roman"/>
              </a:rPr>
              <a:t>  </a:t>
            </a:r>
            <a:r>
              <a:rPr dirty="0" sz="1200" spc="10">
                <a:latin typeface="Times New Roman"/>
                <a:cs typeface="Times New Roman"/>
              </a:rPr>
              <a:t>SPLITTING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SPECTRAL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LINES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True</a:t>
            </a:r>
            <a:r>
              <a:rPr dirty="0" spc="180"/>
              <a:t> </a:t>
            </a:r>
            <a:r>
              <a:rPr dirty="0"/>
              <a:t>or</a:t>
            </a:r>
            <a:r>
              <a:rPr dirty="0" spc="190"/>
              <a:t> </a:t>
            </a:r>
            <a:r>
              <a:rPr dirty="0"/>
              <a:t>False?</a:t>
            </a:r>
            <a:r>
              <a:rPr dirty="0" spc="20"/>
              <a:t>  </a:t>
            </a:r>
            <a:r>
              <a:rPr dirty="0"/>
              <a:t>If</a:t>
            </a:r>
            <a:r>
              <a:rPr dirty="0" spc="190"/>
              <a:t> </a:t>
            </a:r>
            <a:r>
              <a:rPr dirty="0"/>
              <a:t>you</a:t>
            </a:r>
            <a:r>
              <a:rPr dirty="0" spc="185"/>
              <a:t> </a:t>
            </a:r>
            <a:r>
              <a:rPr dirty="0"/>
              <a:t>want</a:t>
            </a:r>
            <a:r>
              <a:rPr dirty="0" spc="190"/>
              <a:t> </a:t>
            </a:r>
            <a:r>
              <a:rPr dirty="0"/>
              <a:t>to</a:t>
            </a:r>
            <a:r>
              <a:rPr dirty="0" spc="190"/>
              <a:t> </a:t>
            </a:r>
            <a:r>
              <a:rPr dirty="0"/>
              <a:t>predict</a:t>
            </a:r>
            <a:r>
              <a:rPr dirty="0" spc="190"/>
              <a:t> </a:t>
            </a:r>
            <a:r>
              <a:rPr dirty="0"/>
              <a:t>a</a:t>
            </a:r>
            <a:r>
              <a:rPr dirty="0" spc="190"/>
              <a:t> </a:t>
            </a:r>
            <a:r>
              <a:rPr dirty="0"/>
              <a:t>hydrogen</a:t>
            </a:r>
            <a:r>
              <a:rPr dirty="0" spc="190"/>
              <a:t> </a:t>
            </a:r>
            <a:r>
              <a:rPr dirty="0"/>
              <a:t>atom’s</a:t>
            </a:r>
            <a:r>
              <a:rPr dirty="0" spc="190"/>
              <a:t> </a:t>
            </a:r>
            <a:r>
              <a:rPr dirty="0" spc="-10"/>
              <a:t>energy </a:t>
            </a:r>
            <a:r>
              <a:rPr dirty="0" spc="-75"/>
              <a:t>levels</a:t>
            </a:r>
            <a:r>
              <a:rPr dirty="0" spc="-25"/>
              <a:t> </a:t>
            </a:r>
            <a:r>
              <a:rPr dirty="0"/>
              <a:t>to</a:t>
            </a:r>
            <a:r>
              <a:rPr dirty="0" spc="-20"/>
              <a:t> </a:t>
            </a:r>
            <a:r>
              <a:rPr dirty="0" spc="50"/>
              <a:t>about</a:t>
            </a:r>
            <a:r>
              <a:rPr dirty="0" spc="-20"/>
              <a:t> </a:t>
            </a:r>
            <a:r>
              <a:rPr dirty="0" spc="-125"/>
              <a:t>1%</a:t>
            </a:r>
            <a:r>
              <a:rPr dirty="0" spc="-20"/>
              <a:t> </a:t>
            </a:r>
            <a:r>
              <a:rPr dirty="0"/>
              <a:t>accuracy</a:t>
            </a:r>
            <a:r>
              <a:rPr dirty="0" spc="-25"/>
              <a:t> </a:t>
            </a:r>
            <a:r>
              <a:rPr dirty="0"/>
              <a:t>in</a:t>
            </a:r>
            <a:r>
              <a:rPr dirty="0" spc="-20"/>
              <a:t> </a:t>
            </a:r>
            <a:r>
              <a:rPr dirty="0"/>
              <a:t>the</a:t>
            </a:r>
            <a:r>
              <a:rPr dirty="0" spc="-20"/>
              <a:t> </a:t>
            </a:r>
            <a:r>
              <a:rPr dirty="0" spc="-25"/>
              <a:t>absence</a:t>
            </a:r>
            <a:r>
              <a:rPr dirty="0" spc="-20"/>
              <a:t> </a:t>
            </a:r>
            <a:r>
              <a:rPr dirty="0" spc="-120"/>
              <a:t>of</a:t>
            </a:r>
            <a:r>
              <a:rPr dirty="0" spc="-25"/>
              <a:t> </a:t>
            </a:r>
            <a:r>
              <a:rPr dirty="0"/>
              <a:t>an</a:t>
            </a:r>
            <a:r>
              <a:rPr dirty="0" spc="-20"/>
              <a:t> </a:t>
            </a:r>
            <a:r>
              <a:rPr dirty="0"/>
              <a:t>external</a:t>
            </a:r>
            <a:r>
              <a:rPr dirty="0" spc="-20"/>
              <a:t> </a:t>
            </a:r>
            <a:r>
              <a:rPr dirty="0" spc="-10"/>
              <a:t>magnetic </a:t>
            </a:r>
            <a:r>
              <a:rPr dirty="0" spc="-25"/>
              <a:t>field,</a:t>
            </a:r>
            <a:r>
              <a:rPr dirty="0" spc="-10"/>
              <a:t> </a:t>
            </a:r>
            <a:r>
              <a:rPr dirty="0"/>
              <a:t>you only need</a:t>
            </a:r>
            <a:r>
              <a:rPr dirty="0" spc="5"/>
              <a:t> </a:t>
            </a:r>
            <a:r>
              <a:rPr dirty="0"/>
              <a:t>to</a:t>
            </a:r>
            <a:r>
              <a:rPr dirty="0" spc="-5"/>
              <a:t> </a:t>
            </a:r>
            <a:r>
              <a:rPr dirty="0"/>
              <a:t>consider</a:t>
            </a:r>
            <a:r>
              <a:rPr dirty="0" spc="10"/>
              <a:t> </a:t>
            </a:r>
            <a:r>
              <a:rPr dirty="0" spc="-25">
                <a:latin typeface="Cambria"/>
                <a:cs typeface="Cambria"/>
              </a:rPr>
              <a:t>n</a:t>
            </a:r>
            <a:r>
              <a:rPr dirty="0" spc="-25"/>
              <a:t>.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549968"/>
            <a:ext cx="8267700" cy="116268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23495" marR="5080" indent="-11430">
              <a:lnSpc>
                <a:spcPct val="101699"/>
              </a:lnSpc>
              <a:spcBef>
                <a:spcPts val="75"/>
              </a:spcBef>
            </a:pPr>
            <a:r>
              <a:rPr dirty="0" sz="2450" b="1">
                <a:latin typeface="Georgia"/>
                <a:cs typeface="Georgia"/>
              </a:rPr>
              <a:t>Solution:</a:t>
            </a:r>
            <a:r>
              <a:rPr dirty="0" sz="2450" spc="185" b="1">
                <a:latin typeface="Georgia"/>
                <a:cs typeface="Georgia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True.</a:t>
            </a:r>
            <a:r>
              <a:rPr dirty="0" sz="2450" spc="105">
                <a:latin typeface="Times New Roman"/>
                <a:cs typeface="Times New Roman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biggest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adjustment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fine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structure, </a:t>
            </a:r>
            <a:r>
              <a:rPr dirty="0" sz="2450">
                <a:latin typeface="Times New Roman"/>
                <a:cs typeface="Times New Roman"/>
              </a:rPr>
              <a:t>which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about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20,000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times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smaller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uncorrected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energy </a:t>
            </a:r>
            <a:r>
              <a:rPr dirty="0" sz="2450" spc="-85">
                <a:latin typeface="Times New Roman"/>
                <a:cs typeface="Times New Roman"/>
              </a:rPr>
              <a:t>levels—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other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words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it’s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less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1%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correction.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08254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10">
                <a:latin typeface="Times New Roman"/>
                <a:cs typeface="Times New Roman"/>
              </a:rPr>
              <a:t>7.7.</a:t>
            </a:r>
            <a:r>
              <a:rPr dirty="0" sz="1200" spc="260">
                <a:latin typeface="Times New Roman"/>
                <a:cs typeface="Times New Roman"/>
              </a:rPr>
              <a:t>  </a:t>
            </a:r>
            <a:r>
              <a:rPr dirty="0" sz="1200" spc="10">
                <a:latin typeface="Times New Roman"/>
                <a:cs typeface="Times New Roman"/>
              </a:rPr>
              <a:t>SPLITTING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SPECTRAL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LINES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5634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Which</a:t>
            </a:r>
            <a:r>
              <a:rPr dirty="0" spc="-155"/>
              <a:t> </a:t>
            </a:r>
            <a:r>
              <a:rPr dirty="0"/>
              <a:t>spectral</a:t>
            </a:r>
            <a:r>
              <a:rPr dirty="0" spc="105"/>
              <a:t> </a:t>
            </a:r>
            <a:r>
              <a:rPr dirty="0"/>
              <a:t>line</a:t>
            </a:r>
            <a:r>
              <a:rPr dirty="0" spc="240"/>
              <a:t> </a:t>
            </a:r>
            <a:r>
              <a:rPr dirty="0"/>
              <a:t>is</a:t>
            </a:r>
            <a:r>
              <a:rPr dirty="0" spc="240"/>
              <a:t> </a:t>
            </a:r>
            <a:r>
              <a:rPr dirty="0"/>
              <a:t>wider?</a:t>
            </a:r>
            <a:r>
              <a:rPr dirty="0" spc="65"/>
              <a:t>  </a:t>
            </a:r>
            <a:r>
              <a:rPr dirty="0"/>
              <a:t>(Choose</a:t>
            </a:r>
            <a:r>
              <a:rPr dirty="0" spc="240"/>
              <a:t> </a:t>
            </a:r>
            <a:r>
              <a:rPr dirty="0"/>
              <a:t>one.)</a:t>
            </a:r>
            <a:r>
              <a:rPr dirty="0" spc="65"/>
              <a:t>  </a:t>
            </a:r>
            <a:r>
              <a:rPr dirty="0" spc="-210" b="0" i="1">
                <a:latin typeface="Bookman Old Style"/>
                <a:cs typeface="Bookman Old Style"/>
              </a:rPr>
              <a:t>Hint</a:t>
            </a:r>
            <a:r>
              <a:rPr dirty="0" spc="30" b="0" i="1">
                <a:latin typeface="Bookman Old Style"/>
                <a:cs typeface="Bookman Old Style"/>
              </a:rPr>
              <a:t> </a:t>
            </a:r>
            <a:r>
              <a:rPr dirty="0"/>
              <a:t>:  This</a:t>
            </a:r>
            <a:r>
              <a:rPr dirty="0" spc="240"/>
              <a:t> </a:t>
            </a:r>
            <a:r>
              <a:rPr dirty="0" spc="-10"/>
              <a:t>section discussed</a:t>
            </a:r>
            <a:r>
              <a:rPr dirty="0" spc="75"/>
              <a:t> </a:t>
            </a:r>
            <a:r>
              <a:rPr dirty="0"/>
              <a:t>why</a:t>
            </a:r>
            <a:r>
              <a:rPr dirty="0" spc="85"/>
              <a:t> </a:t>
            </a:r>
            <a:r>
              <a:rPr dirty="0"/>
              <a:t>each</a:t>
            </a:r>
            <a:r>
              <a:rPr dirty="0" spc="85"/>
              <a:t> </a:t>
            </a:r>
            <a:r>
              <a:rPr dirty="0"/>
              <a:t>spectral</a:t>
            </a:r>
            <a:r>
              <a:rPr dirty="0" spc="85"/>
              <a:t> </a:t>
            </a:r>
            <a:r>
              <a:rPr dirty="0"/>
              <a:t>line</a:t>
            </a:r>
            <a:r>
              <a:rPr dirty="0" spc="80"/>
              <a:t> </a:t>
            </a:r>
            <a:r>
              <a:rPr dirty="0"/>
              <a:t>can</a:t>
            </a:r>
            <a:r>
              <a:rPr dirty="0" spc="85"/>
              <a:t> </a:t>
            </a:r>
            <a:r>
              <a:rPr dirty="0"/>
              <a:t>be</a:t>
            </a:r>
            <a:r>
              <a:rPr dirty="0" spc="85"/>
              <a:t> </a:t>
            </a:r>
            <a:r>
              <a:rPr dirty="0"/>
              <a:t>higher</a:t>
            </a:r>
            <a:r>
              <a:rPr dirty="0" spc="85"/>
              <a:t> </a:t>
            </a:r>
            <a:r>
              <a:rPr dirty="0"/>
              <a:t>or</a:t>
            </a:r>
            <a:r>
              <a:rPr dirty="0" spc="85"/>
              <a:t> </a:t>
            </a:r>
            <a:r>
              <a:rPr dirty="0" spc="-25"/>
              <a:t>lower</a:t>
            </a:r>
            <a:r>
              <a:rPr dirty="0" spc="85"/>
              <a:t> </a:t>
            </a:r>
            <a:r>
              <a:rPr dirty="0" spc="70"/>
              <a:t>than</a:t>
            </a:r>
            <a:r>
              <a:rPr dirty="0" spc="90"/>
              <a:t> </a:t>
            </a:r>
            <a:r>
              <a:rPr dirty="0" spc="-25"/>
              <a:t>you </a:t>
            </a:r>
            <a:r>
              <a:rPr dirty="0"/>
              <a:t>would</a:t>
            </a:r>
            <a:r>
              <a:rPr dirty="0" spc="250"/>
              <a:t> </a:t>
            </a:r>
            <a:r>
              <a:rPr dirty="0"/>
              <a:t>naively</a:t>
            </a:r>
            <a:r>
              <a:rPr dirty="0" spc="254"/>
              <a:t> </a:t>
            </a:r>
            <a:r>
              <a:rPr dirty="0"/>
              <a:t>expect,</a:t>
            </a:r>
            <a:r>
              <a:rPr dirty="0" spc="290"/>
              <a:t> </a:t>
            </a:r>
            <a:r>
              <a:rPr dirty="0" spc="80"/>
              <a:t>but</a:t>
            </a:r>
            <a:r>
              <a:rPr dirty="0" spc="250"/>
              <a:t> </a:t>
            </a:r>
            <a:r>
              <a:rPr dirty="0"/>
              <a:t>didn’t</a:t>
            </a:r>
            <a:r>
              <a:rPr dirty="0" spc="254"/>
              <a:t> </a:t>
            </a:r>
            <a:r>
              <a:rPr dirty="0"/>
              <a:t>talk</a:t>
            </a:r>
            <a:r>
              <a:rPr dirty="0" spc="250"/>
              <a:t> </a:t>
            </a:r>
            <a:r>
              <a:rPr dirty="0" spc="50"/>
              <a:t>about</a:t>
            </a:r>
            <a:r>
              <a:rPr dirty="0" spc="254"/>
              <a:t> </a:t>
            </a:r>
            <a:r>
              <a:rPr dirty="0"/>
              <a:t>their</a:t>
            </a:r>
            <a:r>
              <a:rPr dirty="0" spc="260"/>
              <a:t> </a:t>
            </a:r>
            <a:r>
              <a:rPr dirty="0"/>
              <a:t>widths.</a:t>
            </a:r>
            <a:r>
              <a:rPr dirty="0" spc="75"/>
              <a:t>  </a:t>
            </a:r>
            <a:r>
              <a:rPr dirty="0" spc="55"/>
              <a:t>What </a:t>
            </a:r>
            <a:r>
              <a:rPr dirty="0" spc="-10"/>
              <a:t>would</a:t>
            </a:r>
            <a:r>
              <a:rPr dirty="0" spc="70"/>
              <a:t> </a:t>
            </a:r>
            <a:r>
              <a:rPr dirty="0"/>
              <a:t>cause</a:t>
            </a:r>
            <a:r>
              <a:rPr dirty="0" spc="85"/>
              <a:t> </a:t>
            </a:r>
            <a:r>
              <a:rPr dirty="0"/>
              <a:t>a</a:t>
            </a:r>
            <a:r>
              <a:rPr dirty="0" spc="80"/>
              <a:t> </a:t>
            </a:r>
            <a:r>
              <a:rPr dirty="0"/>
              <a:t>particular</a:t>
            </a:r>
            <a:r>
              <a:rPr dirty="0" spc="85"/>
              <a:t> </a:t>
            </a:r>
            <a:r>
              <a:rPr dirty="0"/>
              <a:t>spectral</a:t>
            </a:r>
            <a:r>
              <a:rPr dirty="0" spc="80"/>
              <a:t> </a:t>
            </a:r>
            <a:r>
              <a:rPr dirty="0"/>
              <a:t>line</a:t>
            </a:r>
            <a:r>
              <a:rPr dirty="0" spc="80"/>
              <a:t> </a:t>
            </a:r>
            <a:r>
              <a:rPr dirty="0"/>
              <a:t>to</a:t>
            </a:r>
            <a:r>
              <a:rPr dirty="0" spc="85"/>
              <a:t> </a:t>
            </a:r>
            <a:r>
              <a:rPr dirty="0"/>
              <a:t>have</a:t>
            </a:r>
            <a:r>
              <a:rPr dirty="0" spc="80"/>
              <a:t> </a:t>
            </a:r>
            <a:r>
              <a:rPr dirty="0"/>
              <a:t>nonzero</a:t>
            </a:r>
            <a:r>
              <a:rPr dirty="0" spc="85"/>
              <a:t> </a:t>
            </a:r>
            <a:r>
              <a:rPr dirty="0" spc="-10"/>
              <a:t>width?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6615" y="2818414"/>
            <a:ext cx="4856480" cy="154432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5605" indent="-370205">
              <a:lnSpc>
                <a:spcPct val="100000"/>
              </a:lnSpc>
              <a:spcBef>
                <a:spcPts val="1140"/>
              </a:spcBef>
              <a:buFont typeface="Times New Roman"/>
              <a:buAutoNum type="alphaUcPeriod"/>
              <a:tabLst>
                <a:tab pos="395605" algn="l"/>
              </a:tabLst>
            </a:pPr>
            <a:r>
              <a:rPr dirty="0" sz="2450" spc="80">
                <a:latin typeface="Cambria"/>
                <a:cs typeface="Cambria"/>
              </a:rPr>
              <a:t>n</a:t>
            </a:r>
            <a:r>
              <a:rPr dirty="0" sz="2450" spc="120">
                <a:latin typeface="Cambria"/>
                <a:cs typeface="Cambria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2,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Cambria"/>
                <a:cs typeface="Cambria"/>
              </a:rPr>
              <a:t>l</a:t>
            </a:r>
            <a:r>
              <a:rPr dirty="0" sz="2450" spc="170">
                <a:latin typeface="Cambria"/>
                <a:cs typeface="Cambria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0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goes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Cambria"/>
                <a:cs typeface="Cambria"/>
              </a:rPr>
              <a:t>n</a:t>
            </a:r>
            <a:r>
              <a:rPr dirty="0" sz="2450" spc="114">
                <a:latin typeface="Cambria"/>
                <a:cs typeface="Cambria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1</a:t>
            </a:r>
            <a:endParaRPr sz="2450">
              <a:latin typeface="Times New Roman"/>
              <a:cs typeface="Times New Roman"/>
            </a:endParaRPr>
          </a:p>
          <a:p>
            <a:pPr marL="395605" indent="-35814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395605" algn="l"/>
              </a:tabLst>
            </a:pPr>
            <a:r>
              <a:rPr dirty="0" sz="2450" spc="80">
                <a:latin typeface="Cambria"/>
                <a:cs typeface="Cambria"/>
              </a:rPr>
              <a:t>n</a:t>
            </a:r>
            <a:r>
              <a:rPr dirty="0" sz="2450" spc="120">
                <a:latin typeface="Cambria"/>
                <a:cs typeface="Cambria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2,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Cambria"/>
                <a:cs typeface="Cambria"/>
              </a:rPr>
              <a:t>l</a:t>
            </a:r>
            <a:r>
              <a:rPr dirty="0" sz="2450" spc="170">
                <a:latin typeface="Cambria"/>
                <a:cs typeface="Cambria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1,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Cambria"/>
                <a:cs typeface="Cambria"/>
              </a:rPr>
              <a:t>m</a:t>
            </a:r>
            <a:r>
              <a:rPr dirty="0" baseline="-16260" sz="3075" spc="82">
                <a:latin typeface="Cambria"/>
                <a:cs typeface="Cambria"/>
              </a:rPr>
              <a:t>l</a:t>
            </a:r>
            <a:r>
              <a:rPr dirty="0" baseline="-16260" sz="3075" spc="442">
                <a:latin typeface="Cambria"/>
                <a:cs typeface="Cambria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0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goes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Cambria"/>
                <a:cs typeface="Cambria"/>
              </a:rPr>
              <a:t>n</a:t>
            </a:r>
            <a:r>
              <a:rPr dirty="0" sz="2450" spc="114">
                <a:latin typeface="Cambria"/>
                <a:cs typeface="Cambria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1</a:t>
            </a:r>
            <a:endParaRPr sz="2450">
              <a:latin typeface="Times New Roman"/>
              <a:cs typeface="Times New Roman"/>
            </a:endParaRPr>
          </a:p>
          <a:p>
            <a:pPr marL="39497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These two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lines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equally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wide.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56958" y="878291"/>
            <a:ext cx="8355965" cy="4145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144135">
              <a:lnSpc>
                <a:spcPct val="100000"/>
              </a:lnSpc>
              <a:spcBef>
                <a:spcPts val="95"/>
              </a:spcBef>
            </a:pPr>
            <a:r>
              <a:rPr dirty="0" sz="1200" spc="10">
                <a:latin typeface="Times New Roman"/>
                <a:cs typeface="Times New Roman"/>
              </a:rPr>
              <a:t>7.7.</a:t>
            </a:r>
            <a:r>
              <a:rPr dirty="0" sz="1200" spc="260">
                <a:latin typeface="Times New Roman"/>
                <a:cs typeface="Times New Roman"/>
              </a:rPr>
              <a:t>  </a:t>
            </a:r>
            <a:r>
              <a:rPr dirty="0" sz="1200" spc="10">
                <a:latin typeface="Times New Roman"/>
                <a:cs typeface="Times New Roman"/>
              </a:rPr>
              <a:t>SPLITTING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SPECTRAL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LINES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74295" marR="42545">
              <a:lnSpc>
                <a:spcPct val="106700"/>
              </a:lnSpc>
            </a:pPr>
            <a:r>
              <a:rPr dirty="0" sz="1400">
                <a:latin typeface="Times New Roman"/>
                <a:cs typeface="Times New Roman"/>
              </a:rPr>
              <a:t>Which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spectral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line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wider?</a:t>
            </a:r>
            <a:r>
              <a:rPr dirty="0" sz="1400" spc="14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(Choose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one.)</a:t>
            </a:r>
            <a:r>
              <a:rPr dirty="0" sz="1400" spc="150">
                <a:latin typeface="Times New Roman"/>
                <a:cs typeface="Times New Roman"/>
              </a:rPr>
              <a:t>  </a:t>
            </a:r>
            <a:r>
              <a:rPr dirty="0" sz="1400" spc="-110" b="0" i="1">
                <a:latin typeface="Bookman Old Style"/>
                <a:cs typeface="Bookman Old Style"/>
              </a:rPr>
              <a:t>Hint</a:t>
            </a:r>
            <a:r>
              <a:rPr dirty="0" sz="1400" b="0" i="1">
                <a:latin typeface="Bookman Old Style"/>
                <a:cs typeface="Bookman Old Style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:</a:t>
            </a:r>
            <a:r>
              <a:rPr dirty="0" sz="1400" spc="110">
                <a:latin typeface="Times New Roman"/>
                <a:cs typeface="Times New Roman"/>
              </a:rPr>
              <a:t>  </a:t>
            </a:r>
            <a:r>
              <a:rPr dirty="0" sz="1400" spc="55">
                <a:latin typeface="Times New Roman"/>
                <a:cs typeface="Times New Roman"/>
              </a:rPr>
              <a:t>This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section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discussed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why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each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spectral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line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can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 spc="30">
                <a:latin typeface="Times New Roman"/>
                <a:cs typeface="Times New Roman"/>
              </a:rPr>
              <a:t>be </a:t>
            </a:r>
            <a:r>
              <a:rPr dirty="0" sz="1400">
                <a:latin typeface="Times New Roman"/>
                <a:cs typeface="Times New Roman"/>
              </a:rPr>
              <a:t>higher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or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lower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90">
                <a:latin typeface="Times New Roman"/>
                <a:cs typeface="Times New Roman"/>
              </a:rPr>
              <a:t>than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you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would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naively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expect,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 spc="100">
                <a:latin typeface="Times New Roman"/>
                <a:cs typeface="Times New Roman"/>
              </a:rPr>
              <a:t>but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didn’t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talk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80">
                <a:latin typeface="Times New Roman"/>
                <a:cs typeface="Times New Roman"/>
              </a:rPr>
              <a:t>about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their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widths.</a:t>
            </a:r>
            <a:r>
              <a:rPr dirty="0" sz="1400" spc="90">
                <a:latin typeface="Times New Roman"/>
                <a:cs typeface="Times New Roman"/>
              </a:rPr>
              <a:t>  </a:t>
            </a:r>
            <a:r>
              <a:rPr dirty="0" sz="1400" spc="105">
                <a:latin typeface="Times New Roman"/>
                <a:cs typeface="Times New Roman"/>
              </a:rPr>
              <a:t>What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would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cause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25">
                <a:latin typeface="Times New Roman"/>
                <a:cs typeface="Times New Roman"/>
              </a:rPr>
              <a:t>a </a:t>
            </a:r>
            <a:r>
              <a:rPr dirty="0" sz="1400" spc="55">
                <a:latin typeface="Times New Roman"/>
                <a:cs typeface="Times New Roman"/>
              </a:rPr>
              <a:t>particular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spectral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line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have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nonzero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width?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400">
              <a:latin typeface="Times New Roman"/>
              <a:cs typeface="Times New Roman"/>
            </a:endParaRPr>
          </a:p>
          <a:p>
            <a:pPr marL="445770" indent="-257175">
              <a:lnSpc>
                <a:spcPct val="100000"/>
              </a:lnSpc>
              <a:buFont typeface="Times New Roman"/>
              <a:buAutoNum type="alphaUcPeriod"/>
              <a:tabLst>
                <a:tab pos="445770" algn="l"/>
              </a:tabLst>
            </a:pPr>
            <a:r>
              <a:rPr dirty="0" sz="1400">
                <a:latin typeface="Cambria"/>
                <a:cs typeface="Cambria"/>
              </a:rPr>
              <a:t>n</a:t>
            </a:r>
            <a:r>
              <a:rPr dirty="0" sz="1400" spc="110">
                <a:latin typeface="Cambria"/>
                <a:cs typeface="Cambria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=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2,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Cambria"/>
                <a:cs typeface="Cambria"/>
              </a:rPr>
              <a:t>l</a:t>
            </a:r>
            <a:r>
              <a:rPr dirty="0" sz="1400" spc="145">
                <a:latin typeface="Cambria"/>
                <a:cs typeface="Cambria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=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0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goes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Cambria"/>
                <a:cs typeface="Cambria"/>
              </a:rPr>
              <a:t>n</a:t>
            </a:r>
            <a:r>
              <a:rPr dirty="0" sz="1400" spc="110">
                <a:latin typeface="Cambria"/>
                <a:cs typeface="Cambria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=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 spc="-50">
                <a:latin typeface="Times New Roman"/>
                <a:cs typeface="Times New Roman"/>
              </a:rPr>
              <a:t>1</a:t>
            </a:r>
            <a:endParaRPr sz="1400">
              <a:latin typeface="Times New Roman"/>
              <a:cs typeface="Times New Roman"/>
            </a:endParaRPr>
          </a:p>
          <a:p>
            <a:pPr marL="445134" indent="-249554">
              <a:lnSpc>
                <a:spcPct val="100000"/>
              </a:lnSpc>
              <a:spcBef>
                <a:spcPts val="1110"/>
              </a:spcBef>
              <a:buFont typeface="Times New Roman"/>
              <a:buAutoNum type="alphaUcPeriod"/>
              <a:tabLst>
                <a:tab pos="445134" algn="l"/>
              </a:tabLst>
            </a:pPr>
            <a:r>
              <a:rPr dirty="0" sz="1400">
                <a:latin typeface="Cambria"/>
                <a:cs typeface="Cambria"/>
              </a:rPr>
              <a:t>n</a:t>
            </a:r>
            <a:r>
              <a:rPr dirty="0" sz="1400" spc="110">
                <a:latin typeface="Cambria"/>
                <a:cs typeface="Cambria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=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2,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Cambria"/>
                <a:cs typeface="Cambria"/>
              </a:rPr>
              <a:t>l</a:t>
            </a:r>
            <a:r>
              <a:rPr dirty="0" sz="1400" spc="145">
                <a:latin typeface="Cambria"/>
                <a:cs typeface="Cambria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=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1,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Cambria"/>
                <a:cs typeface="Cambria"/>
              </a:rPr>
              <a:t>m</a:t>
            </a:r>
            <a:r>
              <a:rPr dirty="0" baseline="-11111" sz="1500" i="1">
                <a:latin typeface="Georgia"/>
                <a:cs typeface="Georgia"/>
              </a:rPr>
              <a:t>l</a:t>
            </a:r>
            <a:r>
              <a:rPr dirty="0" baseline="-11111" sz="1500" spc="367" i="1">
                <a:latin typeface="Georgia"/>
                <a:cs typeface="Georgia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=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0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goes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Cambria"/>
                <a:cs typeface="Cambria"/>
              </a:rPr>
              <a:t>n</a:t>
            </a:r>
            <a:r>
              <a:rPr dirty="0" sz="1400" spc="114">
                <a:latin typeface="Cambria"/>
                <a:cs typeface="Cambria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=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 spc="-50">
                <a:latin typeface="Times New Roman"/>
                <a:cs typeface="Times New Roman"/>
              </a:rPr>
              <a:t>1</a:t>
            </a:r>
            <a:endParaRPr sz="1400">
              <a:latin typeface="Times New Roman"/>
              <a:cs typeface="Times New Roman"/>
            </a:endParaRPr>
          </a:p>
          <a:p>
            <a:pPr marL="445134" indent="-252095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445134" algn="l"/>
              </a:tabLst>
            </a:pPr>
            <a:r>
              <a:rPr dirty="0" sz="1400">
                <a:latin typeface="Times New Roman"/>
                <a:cs typeface="Times New Roman"/>
              </a:rPr>
              <a:t>These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two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lines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are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equally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wide.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95"/>
              </a:spcBef>
            </a:pPr>
            <a:endParaRPr sz="1400">
              <a:latin typeface="Times New Roman"/>
              <a:cs typeface="Times New Roman"/>
            </a:endParaRPr>
          </a:p>
          <a:p>
            <a:pPr algn="just" marL="63500">
              <a:lnSpc>
                <a:spcPct val="100000"/>
              </a:lnSpc>
            </a:pPr>
            <a:r>
              <a:rPr dirty="0" sz="1400" b="1">
                <a:latin typeface="Georgia"/>
                <a:cs typeface="Georgia"/>
              </a:rPr>
              <a:t>Solution:</a:t>
            </a:r>
            <a:r>
              <a:rPr dirty="0" sz="1400" spc="85" b="1">
                <a:latin typeface="Georgia"/>
                <a:cs typeface="Georgia"/>
              </a:rPr>
              <a:t>  </a:t>
            </a:r>
            <a:r>
              <a:rPr dirty="0" sz="1400" spc="5">
                <a:latin typeface="Times New Roman"/>
                <a:cs typeface="Times New Roman"/>
              </a:rPr>
              <a:t>B</a:t>
            </a:r>
            <a:endParaRPr sz="1400">
              <a:latin typeface="Times New Roman"/>
              <a:cs typeface="Times New Roman"/>
            </a:endParaRPr>
          </a:p>
          <a:p>
            <a:pPr algn="just" marL="74295" marR="43180">
              <a:lnSpc>
                <a:spcPct val="106700"/>
              </a:lnSpc>
              <a:spcBef>
                <a:spcPts val="600"/>
              </a:spcBef>
            </a:pPr>
            <a:r>
              <a:rPr dirty="0" sz="1400">
                <a:latin typeface="Times New Roman"/>
                <a:cs typeface="Times New Roman"/>
              </a:rPr>
              <a:t>To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first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approximation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these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lines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should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all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be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infinitely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thin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because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they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each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have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exact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energies.</a:t>
            </a:r>
            <a:r>
              <a:rPr dirty="0" sz="1400" spc="415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But </a:t>
            </a:r>
            <a:r>
              <a:rPr dirty="0" sz="1400">
                <a:latin typeface="Times New Roman"/>
                <a:cs typeface="Times New Roman"/>
              </a:rPr>
              <a:t>we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know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from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energy-time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uncertainty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principle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110">
                <a:latin typeface="Times New Roman"/>
                <a:cs typeface="Times New Roman"/>
              </a:rPr>
              <a:t>that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state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with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-50" b="0" i="1">
                <a:latin typeface="Bookman Old Style"/>
                <a:cs typeface="Bookman Old Style"/>
              </a:rPr>
              <a:t>exactly</a:t>
            </a:r>
            <a:r>
              <a:rPr dirty="0" sz="1400" spc="310" b="0" i="1">
                <a:latin typeface="Bookman Old Style"/>
                <a:cs typeface="Bookman Old Style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defined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would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have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live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forever.</a:t>
            </a:r>
            <a:r>
              <a:rPr dirty="0" sz="1400" spc="12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More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generally,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we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said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shorter-lived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state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larger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uncertainty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 spc="25">
                <a:latin typeface="Times New Roman"/>
                <a:cs typeface="Times New Roman"/>
              </a:rPr>
              <a:t>its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must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be.</a:t>
            </a:r>
            <a:r>
              <a:rPr dirty="0" sz="1400" spc="4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Since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Cambria"/>
                <a:cs typeface="Cambria"/>
              </a:rPr>
              <a:t>n</a:t>
            </a:r>
            <a:r>
              <a:rPr dirty="0" sz="1400" spc="220">
                <a:latin typeface="Cambria"/>
                <a:cs typeface="Cambria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=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2,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Cambria"/>
                <a:cs typeface="Cambria"/>
              </a:rPr>
              <a:t>l</a:t>
            </a:r>
            <a:r>
              <a:rPr dirty="0" sz="1400" spc="254">
                <a:latin typeface="Cambria"/>
                <a:cs typeface="Cambria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=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0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lasts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many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orders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magnitude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longer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than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>
                <a:latin typeface="Cambria"/>
                <a:cs typeface="Cambria"/>
              </a:rPr>
              <a:t>n</a:t>
            </a:r>
            <a:r>
              <a:rPr dirty="0" sz="1400" spc="220">
                <a:latin typeface="Cambria"/>
                <a:cs typeface="Cambria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=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2,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Cambria"/>
                <a:cs typeface="Cambria"/>
              </a:rPr>
              <a:t>l</a:t>
            </a:r>
            <a:r>
              <a:rPr dirty="0" sz="1400" spc="254">
                <a:latin typeface="Cambria"/>
                <a:cs typeface="Cambria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=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states,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Cambria"/>
                <a:cs typeface="Cambria"/>
              </a:rPr>
              <a:t>l</a:t>
            </a:r>
            <a:r>
              <a:rPr dirty="0" sz="1400" spc="215">
                <a:latin typeface="Cambria"/>
                <a:cs typeface="Cambria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=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0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state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has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more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exactly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defined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thinner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spectral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line.</a:t>
            </a:r>
            <a:r>
              <a:rPr dirty="0" sz="1400" spc="41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(The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Cambria"/>
                <a:cs typeface="Cambria"/>
              </a:rPr>
              <a:t>n</a:t>
            </a:r>
            <a:r>
              <a:rPr dirty="0" sz="1400" spc="175">
                <a:latin typeface="Cambria"/>
                <a:cs typeface="Cambria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=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state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does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35">
                <a:latin typeface="Times New Roman"/>
                <a:cs typeface="Times New Roman"/>
              </a:rPr>
              <a:t>last </a:t>
            </a:r>
            <a:r>
              <a:rPr dirty="0" sz="1400">
                <a:latin typeface="Times New Roman"/>
                <a:cs typeface="Times New Roman"/>
              </a:rPr>
              <a:t>essentially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forever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has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effectively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exact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energy.)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2025-01-21T14:46:49Z</dcterms:created>
  <dcterms:modified xsi:type="dcterms:W3CDTF">2025-01-21T14:46:49Z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2025-01-20T00:00:00Z</vt:filetime>
  </property>
  <property fmtid="{D5CDD505-2E9C-101B-9397-08002B2CF9AE}" pid="3" name="Creator">
    <vt:lpwstr>TeX</vt:lpwstr>
  </property>
  <property fmtid="{D5CDD505-2E9C-101B-9397-08002B2CF9AE}" pid="4" name="LastSaved">
    <vt:filetime>2025-01-21T00:00:00Z</vt:filetime>
  </property>
  <property fmtid="{D5CDD505-2E9C-101B-9397-08002B2CF9AE}" pid="5" name="PTEX.Fullbanner">
    <vt:lpwstr>This is MiKTeX-pdfTeX 4.19.0 (1.40.26)</vt:lpwstr>
  </property>
  <property fmtid="{D5CDD505-2E9C-101B-9397-08002B2CF9AE}" pid="6" name="Producer">
    <vt:lpwstr>MiKTeX pdfTeX-1.40.26</vt:lpwstr>
  </property>
</Properties>
</file>